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6" r:id="rId3"/>
    <p:sldId id="276" r:id="rId4"/>
    <p:sldId id="298" r:id="rId5"/>
    <p:sldId id="293" r:id="rId6"/>
  </p:sldIdLst>
  <p:sldSz cx="9144000" cy="6858000" type="screen4x3"/>
  <p:notesSz cx="6662738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00"/>
    <a:srgbClr val="57D3FF"/>
    <a:srgbClr val="11C1FF"/>
    <a:srgbClr val="01BCFF"/>
    <a:srgbClr val="8B73A9"/>
    <a:srgbClr val="856CA4"/>
    <a:srgbClr val="7D629E"/>
    <a:srgbClr val="7A5F9B"/>
    <a:srgbClr val="745A94"/>
    <a:srgbClr val="6A528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6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069"/>
        <p:guide pos="30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7186" cy="495300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1"/>
            <a:ext cx="2887186" cy="495300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r">
              <a:defRPr sz="1200"/>
            </a:lvl1pPr>
          </a:lstStyle>
          <a:p>
            <a:fld id="{E4FA9469-8175-0748-AED1-CB7ACBFBDDF5}" type="datetimeFigureOut">
              <a:rPr lang="en-US" smtClean="0"/>
              <a:pPr/>
              <a:t>12/5/2012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1"/>
            <a:ext cx="2887186" cy="495300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08981"/>
            <a:ext cx="2887186" cy="495300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r">
              <a:defRPr sz="1200"/>
            </a:lvl1pPr>
          </a:lstStyle>
          <a:p>
            <a:fld id="{865E1345-1CBA-384C-ABE2-09106B544DD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7429942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7186" cy="495300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1"/>
            <a:ext cx="2887186" cy="495300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r">
              <a:defRPr sz="1200"/>
            </a:lvl1pPr>
          </a:lstStyle>
          <a:p>
            <a:fld id="{1D89E1F6-FE60-EF47-855E-5A1278123259}" type="datetimeFigureOut">
              <a:rPr lang="en-US" smtClean="0"/>
              <a:pPr/>
              <a:t>12/5/2012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1412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71" tIns="45286" rIns="90571" bIns="4528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0"/>
            <a:ext cx="5330190" cy="4457700"/>
          </a:xfrm>
          <a:prstGeom prst="rect">
            <a:avLst/>
          </a:prstGeom>
        </p:spPr>
        <p:txBody>
          <a:bodyPr vert="horz" lIns="90571" tIns="45286" rIns="90571" bIns="45286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887186" cy="495300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8981"/>
            <a:ext cx="2887186" cy="495300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r">
              <a:defRPr sz="1200"/>
            </a:lvl1pPr>
          </a:lstStyle>
          <a:p>
            <a:fld id="{C9513F4D-B78D-414C-8501-B4F9946537F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3044001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4582">
              <a:defRPr sz="2400" b="1">
                <a:solidFill>
                  <a:srgbClr val="A5C1A5"/>
                </a:solidFill>
                <a:latin typeface="Times New Roman" pitchFamily="18" charset="0"/>
              </a:defRPr>
            </a:lvl1pPr>
            <a:lvl2pPr marL="735892" indent="-283035" defTabSz="924582">
              <a:defRPr sz="2400" b="1">
                <a:solidFill>
                  <a:srgbClr val="A5C1A5"/>
                </a:solidFill>
                <a:latin typeface="Times New Roman" pitchFamily="18" charset="0"/>
              </a:defRPr>
            </a:lvl2pPr>
            <a:lvl3pPr marL="1132142" indent="-226428" defTabSz="924582">
              <a:defRPr sz="2400" b="1">
                <a:solidFill>
                  <a:srgbClr val="A5C1A5"/>
                </a:solidFill>
                <a:latin typeface="Times New Roman" pitchFamily="18" charset="0"/>
              </a:defRPr>
            </a:lvl3pPr>
            <a:lvl4pPr marL="1584998" indent="-226428" defTabSz="924582">
              <a:defRPr sz="2400" b="1">
                <a:solidFill>
                  <a:srgbClr val="A5C1A5"/>
                </a:solidFill>
                <a:latin typeface="Times New Roman" pitchFamily="18" charset="0"/>
              </a:defRPr>
            </a:lvl4pPr>
            <a:lvl5pPr marL="2037855" indent="-226428" defTabSz="924582">
              <a:defRPr sz="2400" b="1">
                <a:solidFill>
                  <a:srgbClr val="A5C1A5"/>
                </a:solidFill>
                <a:latin typeface="Times New Roman" pitchFamily="18" charset="0"/>
              </a:defRPr>
            </a:lvl5pPr>
            <a:lvl6pPr marL="2490711" indent="-226428" defTabSz="924582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A5C1A5"/>
                </a:solidFill>
                <a:latin typeface="Times New Roman" pitchFamily="18" charset="0"/>
              </a:defRPr>
            </a:lvl6pPr>
            <a:lvl7pPr marL="2943568" indent="-226428" defTabSz="924582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A5C1A5"/>
                </a:solidFill>
                <a:latin typeface="Times New Roman" pitchFamily="18" charset="0"/>
              </a:defRPr>
            </a:lvl7pPr>
            <a:lvl8pPr marL="3396425" indent="-226428" defTabSz="924582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A5C1A5"/>
                </a:solidFill>
                <a:latin typeface="Times New Roman" pitchFamily="18" charset="0"/>
              </a:defRPr>
            </a:lvl8pPr>
            <a:lvl9pPr marL="3849281" indent="-226428" defTabSz="924582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A5C1A5"/>
                </a:solidFill>
                <a:latin typeface="Times New Roman" pitchFamily="18" charset="0"/>
              </a:defRPr>
            </a:lvl9pPr>
          </a:lstStyle>
          <a:p>
            <a:fld id="{E29B23B3-449F-4E1F-8009-B37976AA1504}" type="slidenum">
              <a:rPr lang="en-GB" sz="1200" b="0" smtClean="0">
                <a:solidFill>
                  <a:schemeClr val="tx1"/>
                </a:solidFill>
              </a:rPr>
              <a:pPr/>
              <a:t>1</a:t>
            </a:fld>
            <a:endParaRPr lang="en-GB" sz="1200" b="0" dirty="0" smtClean="0">
              <a:solidFill>
                <a:schemeClr val="tx1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769350"/>
            <a:ext cx="1901976" cy="287452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84213" y="1196975"/>
            <a:ext cx="4103687" cy="5762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latin typeface="Arial Narrow"/>
                <a:cs typeface="Arial Narrow"/>
              </a:defRPr>
            </a:lvl1pPr>
            <a:lvl2pPr>
              <a:defRPr sz="1400">
                <a:latin typeface="Arial Narrow"/>
                <a:cs typeface="Arial Narrow"/>
              </a:defRPr>
            </a:lvl2pPr>
            <a:lvl3pPr>
              <a:defRPr sz="1400">
                <a:latin typeface="Arial Narrow"/>
                <a:cs typeface="Arial Narrow"/>
              </a:defRPr>
            </a:lvl3pPr>
            <a:lvl4pPr>
              <a:defRPr sz="1400">
                <a:latin typeface="Arial Narrow"/>
                <a:cs typeface="Arial Narrow"/>
              </a:defRPr>
            </a:lvl4pPr>
            <a:lvl5pPr>
              <a:defRPr sz="14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291340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 Swoo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910371">
            <a:off x="2088670" y="1234125"/>
            <a:ext cx="4361574" cy="5815432"/>
          </a:xfrm>
          <a:prstGeom prst="rect">
            <a:avLst/>
          </a:prstGeom>
        </p:spPr>
      </p:pic>
      <p:sp>
        <p:nvSpPr>
          <p:cNvPr id="9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84213" y="1628775"/>
            <a:ext cx="3311525" cy="863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latin typeface="Arial Narrow"/>
                <a:cs typeface="Arial Narrow"/>
              </a:defRPr>
            </a:lvl1pPr>
            <a:lvl2pPr>
              <a:defRPr sz="2000">
                <a:latin typeface="Arial Narrow"/>
                <a:cs typeface="Arial Narrow"/>
              </a:defRPr>
            </a:lvl2pPr>
            <a:lvl3pPr>
              <a:defRPr sz="2000">
                <a:latin typeface="Arial Narrow"/>
                <a:cs typeface="Arial Narrow"/>
              </a:defRPr>
            </a:lvl3pPr>
            <a:lvl4pPr>
              <a:defRPr sz="2000">
                <a:latin typeface="Arial Narrow"/>
                <a:cs typeface="Arial Narrow"/>
              </a:defRPr>
            </a:lvl4pPr>
            <a:lvl5pPr>
              <a:defRPr sz="20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39750" y="692150"/>
            <a:ext cx="7704138" cy="10810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700">
                <a:latin typeface="Arial Narrow"/>
                <a:cs typeface="Arial Narrow"/>
              </a:defRPr>
            </a:lvl1pPr>
            <a:lvl2pPr>
              <a:defRPr sz="3700">
                <a:latin typeface="Arial Narrow"/>
                <a:cs typeface="Arial Narrow"/>
              </a:defRPr>
            </a:lvl2pPr>
            <a:lvl3pPr>
              <a:defRPr sz="3700">
                <a:latin typeface="Arial Narrow"/>
                <a:cs typeface="Arial Narrow"/>
              </a:defRPr>
            </a:lvl3pPr>
            <a:lvl4pPr>
              <a:defRPr sz="3700">
                <a:latin typeface="Arial Narrow"/>
                <a:cs typeface="Arial Narrow"/>
              </a:defRPr>
            </a:lvl4pPr>
            <a:lvl5pPr>
              <a:defRPr sz="37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495386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woo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910371">
            <a:off x="2088670" y="1234125"/>
            <a:ext cx="4361574" cy="5815432"/>
          </a:xfrm>
          <a:prstGeom prst="rect">
            <a:avLst/>
          </a:prstGeom>
        </p:spPr>
      </p:pic>
      <p:sp>
        <p:nvSpPr>
          <p:cNvPr id="9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84213" y="1628775"/>
            <a:ext cx="3311525" cy="863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latin typeface="Arial Narrow"/>
                <a:cs typeface="Arial Narrow"/>
              </a:defRPr>
            </a:lvl1pPr>
            <a:lvl2pPr>
              <a:defRPr sz="2000">
                <a:latin typeface="Arial Narrow"/>
                <a:cs typeface="Arial Narrow"/>
              </a:defRPr>
            </a:lvl2pPr>
            <a:lvl3pPr>
              <a:defRPr sz="2000">
                <a:latin typeface="Arial Narrow"/>
                <a:cs typeface="Arial Narrow"/>
              </a:defRPr>
            </a:lvl3pPr>
            <a:lvl4pPr>
              <a:defRPr sz="2000">
                <a:latin typeface="Arial Narrow"/>
                <a:cs typeface="Arial Narrow"/>
              </a:defRPr>
            </a:lvl4pPr>
            <a:lvl5pPr>
              <a:defRPr sz="20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39750" y="692150"/>
            <a:ext cx="7704138" cy="10810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700">
                <a:latin typeface="Arial Narrow"/>
                <a:cs typeface="Arial Narrow"/>
              </a:defRPr>
            </a:lvl1pPr>
            <a:lvl2pPr>
              <a:defRPr sz="3700">
                <a:latin typeface="Arial Narrow"/>
                <a:cs typeface="Arial Narrow"/>
              </a:defRPr>
            </a:lvl2pPr>
            <a:lvl3pPr>
              <a:defRPr sz="3700">
                <a:latin typeface="Arial Narrow"/>
                <a:cs typeface="Arial Narrow"/>
              </a:defRPr>
            </a:lvl3pPr>
            <a:lvl4pPr>
              <a:defRPr sz="3700">
                <a:latin typeface="Arial Narrow"/>
                <a:cs typeface="Arial Narrow"/>
              </a:defRPr>
            </a:lvl4pPr>
            <a:lvl5pPr>
              <a:defRPr sz="37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244688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79512" y="4442651"/>
            <a:ext cx="2016224" cy="19386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sx="104000" sy="104000" algn="tl" rotWithShape="0">
              <a:schemeClr val="accent1">
                <a:lumMod val="75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6660232" y="266187"/>
            <a:ext cx="2016224" cy="19386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sx="104000" sy="104000" algn="tl" rotWithShape="0">
              <a:schemeClr val="accent1">
                <a:lumMod val="75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6660232" y="2354419"/>
            <a:ext cx="2016224" cy="19386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sx="104000" sy="104000" algn="tl" rotWithShape="0">
              <a:schemeClr val="accent1">
                <a:lumMod val="75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>
            <a:off x="6660232" y="4442651"/>
            <a:ext cx="2016224" cy="19386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sx="104000" sy="104000" algn="tl" rotWithShape="0">
              <a:schemeClr val="accent1">
                <a:lumMod val="75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4499992" y="266187"/>
            <a:ext cx="2016224" cy="19386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sx="104000" sy="104000" algn="tl" rotWithShape="0">
              <a:schemeClr val="accent1">
                <a:lumMod val="75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4499992" y="2354419"/>
            <a:ext cx="2016224" cy="19386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sx="104000" sy="104000" algn="tl" rotWithShape="0">
              <a:schemeClr val="accent1">
                <a:lumMod val="75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4499992" y="4442651"/>
            <a:ext cx="2016224" cy="19386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sx="104000" sy="104000" algn="tl" rotWithShape="0">
              <a:schemeClr val="accent1">
                <a:lumMod val="75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339752" y="2354419"/>
            <a:ext cx="2016224" cy="19386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sx="104000" sy="104000" algn="tl" rotWithShape="0">
              <a:schemeClr val="accent1">
                <a:lumMod val="75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 userDrawn="1"/>
        </p:nvSpPr>
        <p:spPr>
          <a:xfrm>
            <a:off x="2339752" y="4442651"/>
            <a:ext cx="2016224" cy="19386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2700000" sx="104000" sy="104000" algn="tl" rotWithShape="0">
              <a:schemeClr val="accent1">
                <a:lumMod val="75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323528" y="4652963"/>
            <a:ext cx="1800547" cy="431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323528" y="5157192"/>
            <a:ext cx="1872208" cy="1224136"/>
          </a:xfrm>
          <a:prstGeom prst="rect">
            <a:avLst/>
          </a:prstGeom>
        </p:spPr>
        <p:txBody>
          <a:bodyPr vert="horz"/>
          <a:lstStyle>
            <a:lvl1pPr marL="171450" indent="-171450">
              <a:buFont typeface="Arial"/>
              <a:buChar char="•"/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2483768" y="4653136"/>
            <a:ext cx="1800547" cy="431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2483768" y="5157365"/>
            <a:ext cx="1872208" cy="1224136"/>
          </a:xfrm>
          <a:prstGeom prst="rect">
            <a:avLst/>
          </a:prstGeom>
        </p:spPr>
        <p:txBody>
          <a:bodyPr vert="horz"/>
          <a:lstStyle>
            <a:lvl1pPr marL="171450" indent="-171450">
              <a:buFont typeface="Arial"/>
              <a:buChar char="•"/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644008" y="4653309"/>
            <a:ext cx="1800547" cy="431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4644008" y="5157538"/>
            <a:ext cx="1872208" cy="1224136"/>
          </a:xfrm>
          <a:prstGeom prst="rect">
            <a:avLst/>
          </a:prstGeom>
        </p:spPr>
        <p:txBody>
          <a:bodyPr vert="horz"/>
          <a:lstStyle>
            <a:lvl1pPr marL="171450" indent="-171450">
              <a:buFont typeface="Arial"/>
              <a:buChar char="•"/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6804248" y="4653482"/>
            <a:ext cx="1800547" cy="431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6804248" y="5157711"/>
            <a:ext cx="1872208" cy="1224136"/>
          </a:xfrm>
          <a:prstGeom prst="rect">
            <a:avLst/>
          </a:prstGeom>
        </p:spPr>
        <p:txBody>
          <a:bodyPr vert="horz"/>
          <a:lstStyle>
            <a:lvl1pPr marL="171450" indent="-171450">
              <a:buFont typeface="Arial"/>
              <a:buChar char="•"/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4"/>
          <p:cNvSpPr>
            <a:spLocks noGrp="1"/>
          </p:cNvSpPr>
          <p:nvPr>
            <p:ph type="body" sz="quarter" idx="18"/>
          </p:nvPr>
        </p:nvSpPr>
        <p:spPr>
          <a:xfrm>
            <a:off x="2483768" y="2564558"/>
            <a:ext cx="1800547" cy="431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2483768" y="3068787"/>
            <a:ext cx="1872208" cy="1224136"/>
          </a:xfrm>
          <a:prstGeom prst="rect">
            <a:avLst/>
          </a:prstGeom>
        </p:spPr>
        <p:txBody>
          <a:bodyPr vert="horz"/>
          <a:lstStyle>
            <a:lvl1pPr marL="171450" indent="-171450">
              <a:buFont typeface="Arial"/>
              <a:buChar char="•"/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4"/>
          <p:cNvSpPr>
            <a:spLocks noGrp="1"/>
          </p:cNvSpPr>
          <p:nvPr>
            <p:ph type="body" sz="quarter" idx="20"/>
          </p:nvPr>
        </p:nvSpPr>
        <p:spPr>
          <a:xfrm>
            <a:off x="4644008" y="2564731"/>
            <a:ext cx="1800547" cy="431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14"/>
          <p:cNvSpPr>
            <a:spLocks noGrp="1"/>
          </p:cNvSpPr>
          <p:nvPr>
            <p:ph type="body" sz="quarter" idx="21"/>
          </p:nvPr>
        </p:nvSpPr>
        <p:spPr>
          <a:xfrm>
            <a:off x="4644008" y="3068960"/>
            <a:ext cx="1872208" cy="1224136"/>
          </a:xfrm>
          <a:prstGeom prst="rect">
            <a:avLst/>
          </a:prstGeom>
        </p:spPr>
        <p:txBody>
          <a:bodyPr vert="horz"/>
          <a:lstStyle>
            <a:lvl1pPr marL="171450" indent="-171450">
              <a:buFont typeface="Arial"/>
              <a:buChar char="•"/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22"/>
          </p:nvPr>
        </p:nvSpPr>
        <p:spPr>
          <a:xfrm>
            <a:off x="6804248" y="2564904"/>
            <a:ext cx="1800547" cy="431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14"/>
          <p:cNvSpPr>
            <a:spLocks noGrp="1"/>
          </p:cNvSpPr>
          <p:nvPr>
            <p:ph type="body" sz="quarter" idx="23"/>
          </p:nvPr>
        </p:nvSpPr>
        <p:spPr>
          <a:xfrm>
            <a:off x="6804248" y="3069133"/>
            <a:ext cx="1872208" cy="1224136"/>
          </a:xfrm>
          <a:prstGeom prst="rect">
            <a:avLst/>
          </a:prstGeom>
        </p:spPr>
        <p:txBody>
          <a:bodyPr vert="horz"/>
          <a:lstStyle>
            <a:lvl1pPr marL="171450" indent="-171450">
              <a:buFont typeface="Arial"/>
              <a:buChar char="•"/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Text Placeholder 14"/>
          <p:cNvSpPr>
            <a:spLocks noGrp="1"/>
          </p:cNvSpPr>
          <p:nvPr>
            <p:ph type="body" sz="quarter" idx="24"/>
          </p:nvPr>
        </p:nvSpPr>
        <p:spPr>
          <a:xfrm>
            <a:off x="4644008" y="476499"/>
            <a:ext cx="1800547" cy="431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14"/>
          <p:cNvSpPr>
            <a:spLocks noGrp="1"/>
          </p:cNvSpPr>
          <p:nvPr>
            <p:ph type="body" sz="quarter" idx="25"/>
          </p:nvPr>
        </p:nvSpPr>
        <p:spPr>
          <a:xfrm>
            <a:off x="4644008" y="980728"/>
            <a:ext cx="1872208" cy="1224136"/>
          </a:xfrm>
          <a:prstGeom prst="rect">
            <a:avLst/>
          </a:prstGeom>
        </p:spPr>
        <p:txBody>
          <a:bodyPr vert="horz"/>
          <a:lstStyle>
            <a:lvl1pPr marL="171450" indent="-171450">
              <a:buFont typeface="Arial"/>
              <a:buChar char="•"/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ext Placeholder 14"/>
          <p:cNvSpPr>
            <a:spLocks noGrp="1"/>
          </p:cNvSpPr>
          <p:nvPr>
            <p:ph type="body" sz="quarter" idx="26"/>
          </p:nvPr>
        </p:nvSpPr>
        <p:spPr>
          <a:xfrm>
            <a:off x="6804248" y="476672"/>
            <a:ext cx="1800547" cy="431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14"/>
          <p:cNvSpPr>
            <a:spLocks noGrp="1"/>
          </p:cNvSpPr>
          <p:nvPr>
            <p:ph type="body" sz="quarter" idx="27"/>
          </p:nvPr>
        </p:nvSpPr>
        <p:spPr>
          <a:xfrm>
            <a:off x="6804248" y="980901"/>
            <a:ext cx="1872208" cy="1224136"/>
          </a:xfrm>
          <a:prstGeom prst="rect">
            <a:avLst/>
          </a:prstGeom>
        </p:spPr>
        <p:txBody>
          <a:bodyPr vert="horz"/>
          <a:lstStyle>
            <a:lvl1pPr marL="171450" indent="-171450">
              <a:buFont typeface="Arial"/>
              <a:buChar char="•"/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  <a:lvl2pPr>
              <a:defRPr sz="1200" b="1">
                <a:latin typeface="Arial Narrow"/>
                <a:cs typeface="Arial Narrow"/>
              </a:defRPr>
            </a:lvl2pPr>
            <a:lvl3pPr>
              <a:defRPr sz="1200" b="1">
                <a:latin typeface="Arial Narrow"/>
                <a:cs typeface="Arial Narrow"/>
              </a:defRPr>
            </a:lvl3pPr>
            <a:lvl4pPr>
              <a:defRPr sz="1200" b="1">
                <a:latin typeface="Arial Narrow"/>
                <a:cs typeface="Arial Narrow"/>
              </a:defRPr>
            </a:lvl4pPr>
            <a:lvl5pPr>
              <a:defRPr sz="1200" b="1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Text Placehold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  <p:sp>
        <p:nvSpPr>
          <p:cNvPr id="38" name="Text Placeholder 12"/>
          <p:cNvSpPr>
            <a:spLocks noGrp="1"/>
          </p:cNvSpPr>
          <p:nvPr>
            <p:ph type="body" sz="quarter" idx="29"/>
          </p:nvPr>
        </p:nvSpPr>
        <p:spPr>
          <a:xfrm>
            <a:off x="684213" y="1628775"/>
            <a:ext cx="3311525" cy="863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latin typeface="Arial Narrow"/>
                <a:cs typeface="Arial Narrow"/>
              </a:defRPr>
            </a:lvl1pPr>
            <a:lvl2pPr>
              <a:defRPr sz="2000">
                <a:latin typeface="Arial Narrow"/>
                <a:cs typeface="Arial Narrow"/>
              </a:defRPr>
            </a:lvl2pPr>
            <a:lvl3pPr>
              <a:defRPr sz="2000">
                <a:latin typeface="Arial Narrow"/>
                <a:cs typeface="Arial Narrow"/>
              </a:defRPr>
            </a:lvl3pPr>
            <a:lvl4pPr>
              <a:defRPr sz="2000">
                <a:latin typeface="Arial Narrow"/>
                <a:cs typeface="Arial Narrow"/>
              </a:defRPr>
            </a:lvl4pPr>
            <a:lvl5pPr>
              <a:defRPr sz="20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30"/>
          </p:nvPr>
        </p:nvSpPr>
        <p:spPr>
          <a:xfrm>
            <a:off x="539750" y="692150"/>
            <a:ext cx="3960242" cy="10810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700">
                <a:latin typeface="Arial Narrow"/>
                <a:cs typeface="Arial Narrow"/>
              </a:defRPr>
            </a:lvl1pPr>
            <a:lvl2pPr>
              <a:defRPr sz="3700">
                <a:latin typeface="Arial Narrow"/>
                <a:cs typeface="Arial Narrow"/>
              </a:defRPr>
            </a:lvl2pPr>
            <a:lvl3pPr>
              <a:defRPr sz="3700">
                <a:latin typeface="Arial Narrow"/>
                <a:cs typeface="Arial Narrow"/>
              </a:defRPr>
            </a:lvl3pPr>
            <a:lvl4pPr>
              <a:defRPr sz="3700">
                <a:latin typeface="Arial Narrow"/>
                <a:cs typeface="Arial Narrow"/>
              </a:defRPr>
            </a:lvl4pPr>
            <a:lvl5pPr>
              <a:defRPr sz="37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796704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ph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539552" y="692696"/>
            <a:ext cx="6624736" cy="108012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700">
                <a:latin typeface="Arial Narrow"/>
                <a:cs typeface="Arial Narrow"/>
              </a:defRPr>
            </a:lvl1pPr>
            <a:lvl2pPr marL="457200" indent="0">
              <a:buNone/>
              <a:defRPr sz="1400">
                <a:latin typeface="Arial Narrow"/>
                <a:cs typeface="Arial Narrow"/>
              </a:defRPr>
            </a:lvl2pPr>
            <a:lvl3pPr marL="914400" indent="0">
              <a:buNone/>
              <a:defRPr sz="1400">
                <a:latin typeface="Arial Narrow"/>
                <a:cs typeface="Arial Narrow"/>
              </a:defRPr>
            </a:lvl3pPr>
            <a:lvl4pPr marL="1371600" indent="0">
              <a:buNone/>
              <a:defRPr sz="1400">
                <a:latin typeface="Arial Narrow"/>
                <a:cs typeface="Arial Narrow"/>
              </a:defRPr>
            </a:lvl4pPr>
            <a:lvl5pPr marL="1828800" indent="0">
              <a:buNone/>
              <a:defRPr sz="14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16"/>
          </p:nvPr>
        </p:nvSpPr>
        <p:spPr>
          <a:xfrm>
            <a:off x="611560" y="1556792"/>
            <a:ext cx="3312368" cy="1224136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latin typeface="Arial Narrow"/>
                <a:cs typeface="Arial Narrow"/>
              </a:defRPr>
            </a:lvl1pPr>
            <a:lvl2pPr marL="457200" indent="0">
              <a:buNone/>
              <a:defRPr sz="1400">
                <a:latin typeface="Arial Narrow"/>
                <a:cs typeface="Arial Narrow"/>
              </a:defRPr>
            </a:lvl2pPr>
            <a:lvl3pPr marL="914400" indent="0">
              <a:buNone/>
              <a:defRPr sz="1400">
                <a:latin typeface="Arial Narrow"/>
                <a:cs typeface="Arial Narrow"/>
              </a:defRPr>
            </a:lvl3pPr>
            <a:lvl4pPr marL="1371600" indent="0">
              <a:buNone/>
              <a:defRPr sz="1400">
                <a:latin typeface="Arial Narrow"/>
                <a:cs typeface="Arial Narrow"/>
              </a:defRPr>
            </a:lvl4pPr>
            <a:lvl5pPr marL="1828800" indent="0">
              <a:buNone/>
              <a:defRPr sz="14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3924300" y="2997200"/>
            <a:ext cx="5472113" cy="3860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5"/>
          </p:nvPr>
        </p:nvSpPr>
        <p:spPr>
          <a:xfrm>
            <a:off x="684213" y="3716338"/>
            <a:ext cx="5543550" cy="27368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 Narrow"/>
                <a:cs typeface="Arial Narrow"/>
              </a:defRPr>
            </a:lvl1pPr>
            <a:lvl2pPr marL="457200" indent="0">
              <a:buNone/>
              <a:defRPr sz="1400">
                <a:latin typeface="Arial Narrow"/>
                <a:cs typeface="Arial Narrow"/>
              </a:defRPr>
            </a:lvl2pPr>
            <a:lvl3pPr marL="914400" indent="0">
              <a:buNone/>
              <a:defRPr sz="1400">
                <a:latin typeface="Arial Narrow"/>
                <a:cs typeface="Arial Narrow"/>
              </a:defRPr>
            </a:lvl3pPr>
            <a:lvl4pPr marL="1371600" indent="0">
              <a:buNone/>
              <a:defRPr sz="1400">
                <a:latin typeface="Arial Narrow"/>
                <a:cs typeface="Arial Narrow"/>
              </a:defRPr>
            </a:lvl4pPr>
            <a:lvl5pPr marL="1828800" indent="0">
              <a:buNone/>
              <a:defRPr sz="14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680012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4217002" y="4509120"/>
            <a:ext cx="5107526" cy="1872208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7"/>
          </p:nvPr>
        </p:nvSpPr>
        <p:spPr>
          <a:xfrm>
            <a:off x="-180975" y="4437063"/>
            <a:ext cx="2160588" cy="242093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4217002" y="332656"/>
            <a:ext cx="5076056" cy="1872208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217002" y="2420888"/>
            <a:ext cx="5105971" cy="1872208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 rot="16200000">
            <a:off x="3679921" y="3172326"/>
            <a:ext cx="1558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9900"/>
                </a:solidFill>
                <a:latin typeface="Arial Narrow" pitchFamily="34" charset="0"/>
              </a:rPr>
              <a:t>HOW WE HELP</a:t>
            </a:r>
            <a:endParaRPr lang="en-GB" b="1" dirty="0">
              <a:solidFill>
                <a:srgbClr val="FF9900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 rot="16200000">
            <a:off x="3564336" y="5260558"/>
            <a:ext cx="1790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9900"/>
                </a:solidFill>
                <a:latin typeface="Arial Narrow" pitchFamily="34" charset="0"/>
              </a:rPr>
              <a:t>CLIENT RESULTS</a:t>
            </a:r>
            <a:endParaRPr lang="en-GB" b="1" dirty="0">
              <a:solidFill>
                <a:srgbClr val="FF9900"/>
              </a:solidFill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260908" y="6453336"/>
            <a:ext cx="1172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Arial Narrow" pitchFamily="34" charset="0"/>
              </a:rPr>
              <a:t>Leigh Wormald</a:t>
            </a:r>
            <a:endParaRPr lang="en-GB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3120121" y="6453336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Arial Narrow" pitchFamily="34" charset="0"/>
              </a:rPr>
              <a:t>Steven Brice</a:t>
            </a:r>
            <a:endParaRPr lang="en-GB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1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  <p:sp>
        <p:nvSpPr>
          <p:cNvPr id="22" name="TextBox 21"/>
          <p:cNvSpPr txBox="1"/>
          <p:nvPr userDrawn="1"/>
        </p:nvSpPr>
        <p:spPr>
          <a:xfrm rot="16200000">
            <a:off x="3743152" y="1084094"/>
            <a:ext cx="1432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9900"/>
                </a:solidFill>
                <a:latin typeface="Arial Narrow" pitchFamily="34" charset="0"/>
              </a:rPr>
              <a:t>WHAT WE DO</a:t>
            </a:r>
            <a:endParaRPr lang="en-GB" b="1" dirty="0">
              <a:solidFill>
                <a:srgbClr val="FF9900"/>
              </a:solidFill>
              <a:latin typeface="Arial Narrow" pitchFamily="34" charset="0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4683150" y="547960"/>
            <a:ext cx="4281338" cy="1512888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 sz="1400">
                <a:latin typeface="Arial Narrow"/>
                <a:cs typeface="Arial Narrow"/>
              </a:defRPr>
            </a:lvl1pPr>
            <a:lvl2pPr>
              <a:defRPr sz="1400">
                <a:latin typeface="Arial Narrow"/>
                <a:cs typeface="Arial Narrow"/>
              </a:defRPr>
            </a:lvl2pPr>
            <a:lvl3pPr>
              <a:defRPr sz="1400">
                <a:latin typeface="Arial Narrow"/>
                <a:cs typeface="Arial Narrow"/>
              </a:defRPr>
            </a:lvl3pPr>
            <a:lvl4pPr>
              <a:defRPr sz="1400">
                <a:latin typeface="Arial Narrow"/>
                <a:cs typeface="Arial Narrow"/>
              </a:defRPr>
            </a:lvl4pPr>
            <a:lvl5pPr>
              <a:defRPr sz="14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3"/>
          <p:cNvSpPr>
            <a:spLocks noGrp="1"/>
          </p:cNvSpPr>
          <p:nvPr>
            <p:ph type="body" sz="quarter" idx="15"/>
          </p:nvPr>
        </p:nvSpPr>
        <p:spPr>
          <a:xfrm>
            <a:off x="4644008" y="2564904"/>
            <a:ext cx="4281338" cy="1512888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 sz="1400">
                <a:latin typeface="Arial Narrow"/>
                <a:cs typeface="Arial Narrow"/>
              </a:defRPr>
            </a:lvl1pPr>
            <a:lvl2pPr>
              <a:defRPr sz="1400">
                <a:latin typeface="Arial Narrow"/>
                <a:cs typeface="Arial Narrow"/>
              </a:defRPr>
            </a:lvl2pPr>
            <a:lvl3pPr>
              <a:defRPr sz="1400">
                <a:latin typeface="Arial Narrow"/>
                <a:cs typeface="Arial Narrow"/>
              </a:defRPr>
            </a:lvl3pPr>
            <a:lvl4pPr>
              <a:defRPr sz="1400">
                <a:latin typeface="Arial Narrow"/>
                <a:cs typeface="Arial Narrow"/>
              </a:defRPr>
            </a:lvl4pPr>
            <a:lvl5pPr>
              <a:defRPr sz="14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3"/>
          <p:cNvSpPr>
            <a:spLocks noGrp="1"/>
          </p:cNvSpPr>
          <p:nvPr>
            <p:ph type="body" sz="quarter" idx="16"/>
          </p:nvPr>
        </p:nvSpPr>
        <p:spPr>
          <a:xfrm>
            <a:off x="4683150" y="4724424"/>
            <a:ext cx="4281338" cy="1512888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>
              <a:defRPr sz="1400">
                <a:latin typeface="Arial Narrow"/>
                <a:cs typeface="Arial Narrow"/>
              </a:defRPr>
            </a:lvl1pPr>
            <a:lvl2pPr>
              <a:defRPr sz="1400">
                <a:latin typeface="Arial Narrow"/>
                <a:cs typeface="Arial Narrow"/>
              </a:defRPr>
            </a:lvl2pPr>
            <a:lvl3pPr>
              <a:defRPr sz="1400">
                <a:latin typeface="Arial Narrow"/>
                <a:cs typeface="Arial Narrow"/>
              </a:defRPr>
            </a:lvl3pPr>
            <a:lvl4pPr>
              <a:defRPr sz="1400">
                <a:latin typeface="Arial Narrow"/>
                <a:cs typeface="Arial Narrow"/>
              </a:defRPr>
            </a:lvl4pPr>
            <a:lvl5pPr>
              <a:defRPr sz="1400"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8"/>
          </p:nvPr>
        </p:nvSpPr>
        <p:spPr>
          <a:xfrm>
            <a:off x="1979712" y="4437063"/>
            <a:ext cx="2160588" cy="242093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9"/>
          </p:nvPr>
        </p:nvSpPr>
        <p:spPr>
          <a:xfrm>
            <a:off x="684213" y="1628775"/>
            <a:ext cx="3311525" cy="863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latin typeface="Arial Narrow"/>
                <a:cs typeface="Arial Narrow"/>
              </a:defRPr>
            </a:lvl1pPr>
            <a:lvl2pPr>
              <a:defRPr sz="2000">
                <a:latin typeface="Arial Narrow"/>
                <a:cs typeface="Arial Narrow"/>
              </a:defRPr>
            </a:lvl2pPr>
            <a:lvl3pPr>
              <a:defRPr sz="2000">
                <a:latin typeface="Arial Narrow"/>
                <a:cs typeface="Arial Narrow"/>
              </a:defRPr>
            </a:lvl3pPr>
            <a:lvl4pPr>
              <a:defRPr sz="2000">
                <a:latin typeface="Arial Narrow"/>
                <a:cs typeface="Arial Narrow"/>
              </a:defRPr>
            </a:lvl4pPr>
            <a:lvl5pPr>
              <a:defRPr sz="20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539750" y="692150"/>
            <a:ext cx="3528194" cy="10810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700">
                <a:latin typeface="Arial Narrow"/>
                <a:cs typeface="Arial Narrow"/>
              </a:defRPr>
            </a:lvl1pPr>
            <a:lvl2pPr>
              <a:defRPr sz="3700">
                <a:latin typeface="Arial Narrow"/>
                <a:cs typeface="Arial Narrow"/>
              </a:defRPr>
            </a:lvl2pPr>
            <a:lvl3pPr>
              <a:defRPr sz="3700">
                <a:latin typeface="Arial Narrow"/>
                <a:cs typeface="Arial Narrow"/>
              </a:defRPr>
            </a:lvl3pPr>
            <a:lvl4pPr>
              <a:defRPr sz="3700">
                <a:latin typeface="Arial Narrow"/>
                <a:cs typeface="Arial Narrow"/>
              </a:defRPr>
            </a:lvl4pPr>
            <a:lvl5pPr>
              <a:defRPr sz="37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199823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412776"/>
            <a:ext cx="4860032" cy="35722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95536" y="4005064"/>
            <a:ext cx="39489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Tower Bridge House</a:t>
            </a:r>
          </a:p>
          <a:p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St. Katharine’s Way</a:t>
            </a:r>
          </a:p>
          <a:p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London, E1W 1DD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1901976" cy="28745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755576" y="5805264"/>
            <a:ext cx="79928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 Narrow" pitchFamily="34" charset="0"/>
              </a:rPr>
              <a:t>The contents of this </a:t>
            </a:r>
            <a:r>
              <a:rPr lang="en-US" sz="900" dirty="0" smtClean="0">
                <a:latin typeface="Arial Narrow" pitchFamily="34" charset="0"/>
              </a:rPr>
              <a:t>presentation </a:t>
            </a:r>
            <a:r>
              <a:rPr lang="en-US" sz="900" dirty="0">
                <a:latin typeface="Arial Narrow" pitchFamily="34" charset="0"/>
              </a:rPr>
              <a:t>are confidential and not for </a:t>
            </a:r>
            <a:r>
              <a:rPr lang="en-US" sz="900" dirty="0" smtClean="0">
                <a:latin typeface="Arial Narrow" pitchFamily="34" charset="0"/>
              </a:rPr>
              <a:t>onward distribution. </a:t>
            </a:r>
            <a:r>
              <a:rPr lang="en-US" sz="900" dirty="0">
                <a:latin typeface="Arial Narrow" pitchFamily="34" charset="0"/>
              </a:rPr>
              <a:t>Disclosure to third parties cannot be made without the prior written consent of </a:t>
            </a:r>
            <a:r>
              <a:rPr lang="en-US" sz="900" dirty="0" err="1">
                <a:latin typeface="Arial Narrow" pitchFamily="34" charset="0"/>
              </a:rPr>
              <a:t>Mazars</a:t>
            </a:r>
            <a:r>
              <a:rPr lang="en-US" sz="900" dirty="0">
                <a:latin typeface="Arial Narrow" pitchFamily="34" charset="0"/>
              </a:rPr>
              <a:t> LLP.</a:t>
            </a:r>
            <a:endParaRPr lang="en-GB" sz="900" dirty="0">
              <a:latin typeface="Arial Narrow" pitchFamily="34" charset="0"/>
            </a:endParaRPr>
          </a:p>
          <a:p>
            <a:r>
              <a:rPr lang="en-US" sz="900" dirty="0" err="1">
                <a:latin typeface="Arial Narrow" pitchFamily="34" charset="0"/>
              </a:rPr>
              <a:t>Mazars</a:t>
            </a:r>
            <a:r>
              <a:rPr lang="en-US" sz="900" dirty="0">
                <a:latin typeface="Arial Narrow" pitchFamily="34" charset="0"/>
              </a:rPr>
              <a:t> LLP is the UK firm of </a:t>
            </a:r>
            <a:r>
              <a:rPr lang="en-US" sz="900" dirty="0" err="1">
                <a:latin typeface="Arial Narrow" pitchFamily="34" charset="0"/>
              </a:rPr>
              <a:t>Mazars</a:t>
            </a:r>
            <a:r>
              <a:rPr lang="en-US" sz="900" dirty="0">
                <a:latin typeface="Arial Narrow" pitchFamily="34" charset="0"/>
              </a:rPr>
              <a:t>, the international advisory and accountancy </a:t>
            </a:r>
            <a:r>
              <a:rPr lang="en-US" sz="900" dirty="0" err="1">
                <a:latin typeface="Arial Narrow" pitchFamily="34" charset="0"/>
              </a:rPr>
              <a:t>organisation</a:t>
            </a:r>
            <a:r>
              <a:rPr lang="en-US" sz="900" dirty="0">
                <a:latin typeface="Arial Narrow" pitchFamily="34" charset="0"/>
              </a:rPr>
              <a:t>. </a:t>
            </a:r>
            <a:r>
              <a:rPr lang="en-US" sz="900" dirty="0" err="1">
                <a:latin typeface="Arial Narrow" pitchFamily="34" charset="0"/>
              </a:rPr>
              <a:t>Mazars</a:t>
            </a:r>
            <a:r>
              <a:rPr lang="en-US" sz="900" dirty="0">
                <a:latin typeface="Arial Narrow" pitchFamily="34" charset="0"/>
              </a:rPr>
              <a:t> LLP is a limited liability partnership registered in England with registered number OC308299.</a:t>
            </a:r>
            <a:endParaRPr lang="en-GB" sz="900" dirty="0">
              <a:latin typeface="Arial Narrow" pitchFamily="34" charset="0"/>
            </a:endParaRPr>
          </a:p>
          <a:p>
            <a:r>
              <a:rPr lang="en-US" sz="900" dirty="0">
                <a:latin typeface="Arial Narrow" pitchFamily="34" charset="0"/>
              </a:rPr>
              <a:t> </a:t>
            </a:r>
            <a:endParaRPr lang="en-GB" sz="900" dirty="0">
              <a:latin typeface="Arial Narrow" pitchFamily="34" charset="0"/>
            </a:endParaRPr>
          </a:p>
          <a:p>
            <a:r>
              <a:rPr lang="en-US" sz="900" dirty="0">
                <a:latin typeface="Arial Narrow" pitchFamily="34" charset="0"/>
              </a:rPr>
              <a:t>© </a:t>
            </a:r>
            <a:r>
              <a:rPr lang="en-US" sz="900" dirty="0" err="1">
                <a:latin typeface="Arial Narrow" pitchFamily="34" charset="0"/>
              </a:rPr>
              <a:t>Mazars</a:t>
            </a:r>
            <a:r>
              <a:rPr lang="en-US" sz="900" dirty="0">
                <a:latin typeface="Arial Narrow" pitchFamily="34" charset="0"/>
              </a:rPr>
              <a:t> LLP 2012</a:t>
            </a:r>
            <a:endParaRPr lang="en-GB" sz="900" dirty="0">
              <a:latin typeface="Arial Narrow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2187000"/>
            <a:ext cx="3960440" cy="863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latin typeface="Arial Narrow"/>
                <a:cs typeface="Arial Narrow"/>
              </a:defRPr>
            </a:lvl1pPr>
            <a:lvl2pPr marL="457200" indent="0">
              <a:buNone/>
              <a:defRPr sz="1600">
                <a:latin typeface="Arial Narrow"/>
                <a:cs typeface="Arial Narrow"/>
              </a:defRPr>
            </a:lvl2pPr>
            <a:lvl3pPr marL="914400" indent="0">
              <a:buNone/>
              <a:defRPr sz="1600">
                <a:latin typeface="Arial Narrow"/>
                <a:cs typeface="Arial Narrow"/>
              </a:defRPr>
            </a:lvl3pPr>
            <a:lvl4pPr marL="1371600" indent="0">
              <a:buNone/>
              <a:defRPr sz="1600">
                <a:latin typeface="Arial Narrow"/>
                <a:cs typeface="Arial Narrow"/>
              </a:defRPr>
            </a:lvl4pPr>
            <a:lvl5pPr marL="1828800" indent="0">
              <a:buNone/>
              <a:defRPr sz="1600">
                <a:latin typeface="Arial Narrow"/>
                <a:cs typeface="Arial Narrow"/>
              </a:defRPr>
            </a:lvl5pPr>
          </a:lstStyle>
          <a:p>
            <a:pPr lvl="0"/>
            <a:r>
              <a:rPr lang="en-GB" dirty="0" smtClean="0"/>
              <a:t>Name</a:t>
            </a:r>
          </a:p>
          <a:p>
            <a:pPr lvl="0"/>
            <a:r>
              <a:rPr lang="en-GB" dirty="0" smtClean="0"/>
              <a:t>Job Title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3096032"/>
            <a:ext cx="3960440" cy="863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latin typeface="Arial Narrow"/>
                <a:cs typeface="Arial Narrow"/>
              </a:defRPr>
            </a:lvl1pPr>
            <a:lvl2pPr marL="457200" indent="0">
              <a:buNone/>
              <a:defRPr sz="1600">
                <a:latin typeface="Arial Narrow"/>
                <a:cs typeface="Arial Narrow"/>
              </a:defRPr>
            </a:lvl2pPr>
            <a:lvl3pPr marL="914400" indent="0">
              <a:buNone/>
              <a:defRPr sz="1600">
                <a:latin typeface="Arial Narrow"/>
                <a:cs typeface="Arial Narrow"/>
              </a:defRPr>
            </a:lvl3pPr>
            <a:lvl4pPr marL="1371600" indent="0">
              <a:buNone/>
              <a:defRPr sz="1600">
                <a:latin typeface="Arial Narrow"/>
                <a:cs typeface="Arial Narrow"/>
              </a:defRPr>
            </a:lvl4pPr>
            <a:lvl5pPr marL="1828800" indent="0">
              <a:buNone/>
              <a:defRPr sz="1600">
                <a:latin typeface="Arial Narrow"/>
                <a:cs typeface="Arial Narrow"/>
              </a:defRPr>
            </a:lvl5pPr>
          </a:lstStyle>
          <a:p>
            <a:pPr lvl="0"/>
            <a:r>
              <a:rPr lang="en-GB" dirty="0" smtClean="0"/>
              <a:t>T: Click to edit Master text styles</a:t>
            </a:r>
          </a:p>
          <a:p>
            <a:pPr lvl="0"/>
            <a:r>
              <a:rPr lang="en-GB" dirty="0" smtClean="0"/>
              <a:t>E: 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95536" y="1556792"/>
            <a:ext cx="394890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Should you require any further information, please do not hesitate to contact: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7457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-36512" y="188640"/>
            <a:ext cx="432048" cy="288032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9748" y="138118"/>
            <a:ext cx="38578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Arial Narrow" pitchFamily="34" charset="0"/>
              </a:rPr>
              <a:t>01</a:t>
            </a:r>
            <a:endParaRPr lang="en-GB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7814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red line_TI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600" b="1">
                <a:solidFill>
                  <a:srgbClr val="9C182C"/>
                </a:solidFill>
              </a:defRPr>
            </a:lvl1pPr>
          </a:lstStyle>
          <a:p>
            <a:pPr lvl="0"/>
            <a:r>
              <a:rPr lang="en-GB" noProof="0" smtClean="0"/>
              <a:t>Click to add title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28700" y="3748088"/>
            <a:ext cx="7086600" cy="39687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smtClean="0"/>
              <a:t>Click to add name of speaker</a:t>
            </a:r>
          </a:p>
        </p:txBody>
      </p:sp>
    </p:spTree>
    <p:extLst>
      <p:ext uri="{BB962C8B-B14F-4D97-AF65-F5344CB8AC3E}">
        <p14:creationId xmlns="" xmlns:p14="http://schemas.microsoft.com/office/powerpoint/2010/main" val="26976284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" y="228600"/>
            <a:ext cx="878205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81150"/>
            <a:ext cx="8686800" cy="43243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66210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188640"/>
            <a:ext cx="4211638" cy="666936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39552" y="2096362"/>
            <a:ext cx="28803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accent1">
                    <a:lumMod val="75000"/>
                    <a:alpha val="30000"/>
                  </a:schemeClr>
                </a:solidFill>
                <a:latin typeface="Arial Narrow" pitchFamily="34" charset="0"/>
              </a:rPr>
              <a:t>Skills, experience and a deep understanding of banking</a:t>
            </a:r>
            <a:endParaRPr lang="en-GB" sz="4000" dirty="0">
              <a:solidFill>
                <a:schemeClr val="accent1">
                  <a:lumMod val="75000"/>
                  <a:alpha val="3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381328"/>
            <a:ext cx="1901976" cy="287452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470400" y="2132856"/>
            <a:ext cx="1363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8B73A9"/>
                </a:solidFill>
                <a:latin typeface="Arial Narrow" pitchFamily="34" charset="0"/>
              </a:rPr>
              <a:t>Contents</a:t>
            </a:r>
            <a:endParaRPr lang="en-GB" sz="2800" dirty="0">
              <a:solidFill>
                <a:srgbClr val="856CA4"/>
              </a:solidFill>
              <a:latin typeface="Arial Narrow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781300"/>
            <a:ext cx="3960813" cy="33115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Aft>
                <a:spcPts val="200"/>
              </a:spcAft>
              <a:buFont typeface="+mj-lt"/>
              <a:buNone/>
              <a:tabLst>
                <a:tab pos="266700" algn="l"/>
                <a:tab pos="355600" algn="l"/>
              </a:tabLst>
              <a:defRPr sz="1600">
                <a:latin typeface="Arial Narrow"/>
                <a:cs typeface="Arial Narrow"/>
              </a:defRPr>
            </a:lvl1pPr>
            <a:lvl2pPr marL="457200" indent="0">
              <a:buFont typeface="+mj-lt"/>
              <a:buNone/>
              <a:tabLst>
                <a:tab pos="266700" algn="l"/>
                <a:tab pos="355600" algn="l"/>
              </a:tabLst>
              <a:defRPr sz="1600">
                <a:latin typeface="Arial Narrow"/>
                <a:cs typeface="Arial Narrow"/>
              </a:defRPr>
            </a:lvl2pPr>
            <a:lvl3pPr marL="914400" indent="0">
              <a:buFont typeface="+mj-lt"/>
              <a:buNone/>
              <a:tabLst>
                <a:tab pos="266700" algn="l"/>
                <a:tab pos="355600" algn="l"/>
              </a:tabLst>
              <a:defRPr sz="1600">
                <a:latin typeface="Arial Narrow"/>
                <a:cs typeface="Arial Narrow"/>
              </a:defRPr>
            </a:lvl3pPr>
            <a:lvl4pPr marL="1371600" indent="0">
              <a:buFont typeface="+mj-lt"/>
              <a:buNone/>
              <a:tabLst>
                <a:tab pos="266700" algn="l"/>
                <a:tab pos="355600" algn="l"/>
              </a:tabLst>
              <a:defRPr sz="1600">
                <a:latin typeface="Arial Narrow"/>
                <a:cs typeface="Arial Narrow"/>
              </a:defRPr>
            </a:lvl4pPr>
            <a:lvl5pPr marL="1828800" indent="0">
              <a:buFont typeface="+mj-lt"/>
              <a:buNone/>
              <a:tabLst>
                <a:tab pos="266700" algn="l"/>
                <a:tab pos="355600" algn="l"/>
              </a:tabLst>
              <a:defRPr sz="1600">
                <a:latin typeface="Arial Narrow"/>
                <a:cs typeface="Arial Narrow"/>
              </a:defRPr>
            </a:lvl5pPr>
          </a:lstStyle>
          <a:p>
            <a:r>
              <a:rPr lang="en-GB" dirty="0" smtClean="0"/>
              <a:t>01 	</a:t>
            </a:r>
            <a:r>
              <a:rPr lang="en-GB" sz="1600" dirty="0" smtClean="0">
                <a:latin typeface="Arial Narrow" pitchFamily="34" charset="0"/>
              </a:rPr>
              <a:t>Our firm</a:t>
            </a:r>
          </a:p>
          <a:p>
            <a:r>
              <a:rPr lang="en-GB" sz="1600" dirty="0" smtClean="0">
                <a:latin typeface="Arial Narrow" pitchFamily="34" charset="0"/>
              </a:rPr>
              <a:t>02  </a:t>
            </a:r>
            <a:r>
              <a:rPr lang="en-GB" sz="1600" dirty="0" err="1" smtClean="0">
                <a:latin typeface="Arial Narrow" pitchFamily="34" charset="0"/>
              </a:rPr>
              <a:t>Mazars</a:t>
            </a:r>
            <a:r>
              <a:rPr lang="en-GB" sz="1600" dirty="0" smtClean="0">
                <a:latin typeface="Arial Narrow" pitchFamily="34" charset="0"/>
              </a:rPr>
              <a:t>’ banking practice </a:t>
            </a:r>
          </a:p>
          <a:p>
            <a:r>
              <a:rPr lang="en-GB" sz="1600" dirty="0" smtClean="0">
                <a:latin typeface="Arial Narrow" pitchFamily="34" charset="0"/>
              </a:rPr>
              <a:t>03  Service range</a:t>
            </a:r>
          </a:p>
          <a:p>
            <a:r>
              <a:rPr lang="en-GB" sz="1600" dirty="0" smtClean="0">
                <a:latin typeface="Arial Narrow" pitchFamily="34" charset="0"/>
              </a:rPr>
              <a:t>04  Our client base</a:t>
            </a:r>
          </a:p>
          <a:p>
            <a:r>
              <a:rPr lang="en-GB" sz="1600" dirty="0" smtClean="0">
                <a:latin typeface="Arial Narrow" pitchFamily="34" charset="0"/>
              </a:rPr>
              <a:t>05  Service capabilities</a:t>
            </a:r>
          </a:p>
          <a:p>
            <a:r>
              <a:rPr lang="en-GB" sz="1600" dirty="0" smtClean="0">
                <a:latin typeface="Arial Narrow" pitchFamily="34" charset="0"/>
              </a:rPr>
              <a:t>06  Why </a:t>
            </a:r>
            <a:r>
              <a:rPr lang="en-GB" sz="1600" dirty="0" err="1" smtClean="0">
                <a:latin typeface="Arial Narrow" pitchFamily="34" charset="0"/>
              </a:rPr>
              <a:t>Mazars</a:t>
            </a:r>
            <a:r>
              <a:rPr lang="en-GB" sz="1600" dirty="0" smtClean="0">
                <a:latin typeface="Arial Narrow" pitchFamily="34" charset="0"/>
              </a:rPr>
              <a:t>?</a:t>
            </a:r>
          </a:p>
          <a:p>
            <a:r>
              <a:rPr lang="en-GB" sz="1600" dirty="0" smtClean="0">
                <a:latin typeface="Arial Narrow" pitchFamily="34" charset="0"/>
              </a:rPr>
              <a:t>07  Our senior banking team</a:t>
            </a:r>
          </a:p>
          <a:p>
            <a:r>
              <a:rPr lang="en-GB" sz="1600" dirty="0" smtClean="0">
                <a:latin typeface="Arial Narrow" pitchFamily="34" charset="0"/>
              </a:rPr>
              <a:t>08  Specialist banking support</a:t>
            </a:r>
          </a:p>
          <a:p>
            <a:pPr lvl="0"/>
            <a:endParaRPr lang="en-GB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795254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tar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55576" y="2204864"/>
            <a:ext cx="3311525" cy="863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latin typeface="Arial Narrow"/>
                <a:cs typeface="Arial Narrow"/>
              </a:defRPr>
            </a:lvl1pPr>
            <a:lvl2pPr>
              <a:defRPr sz="2000">
                <a:latin typeface="Arial Narrow"/>
                <a:cs typeface="Arial Narrow"/>
              </a:defRPr>
            </a:lvl2pPr>
            <a:lvl3pPr>
              <a:defRPr sz="2000">
                <a:latin typeface="Arial Narrow"/>
                <a:cs typeface="Arial Narrow"/>
              </a:defRPr>
            </a:lvl3pPr>
            <a:lvl4pPr>
              <a:defRPr sz="2000">
                <a:latin typeface="Arial Narrow"/>
                <a:cs typeface="Arial Narrow"/>
              </a:defRPr>
            </a:lvl4pPr>
            <a:lvl5pPr>
              <a:defRPr sz="20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4140200" y="1125538"/>
            <a:ext cx="4392613" cy="4967287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684213" y="3068638"/>
            <a:ext cx="2663825" cy="31686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latin typeface="Arial Narrow"/>
                <a:cs typeface="Arial Narrow"/>
              </a:defRPr>
            </a:lvl1pPr>
            <a:lvl2pPr>
              <a:defRPr sz="2400">
                <a:latin typeface="Arial Narrow"/>
                <a:cs typeface="Arial Narrow"/>
              </a:defRPr>
            </a:lvl2pPr>
            <a:lvl3pPr>
              <a:defRPr sz="2400">
                <a:latin typeface="Arial Narrow"/>
                <a:cs typeface="Arial Narrow"/>
              </a:defRPr>
            </a:lvl3pPr>
            <a:lvl4pPr>
              <a:defRPr sz="2400">
                <a:latin typeface="Arial Narrow"/>
                <a:cs typeface="Arial Narrow"/>
              </a:defRPr>
            </a:lvl4pPr>
            <a:lvl5pPr>
              <a:defRPr sz="24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84213" y="836613"/>
            <a:ext cx="1223962" cy="1439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8800" b="1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 smtClean="0"/>
              <a:t>01</a:t>
            </a:r>
            <a:endParaRPr lang="en-GB" dirty="0"/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219742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500563" y="549275"/>
            <a:ext cx="4319587" cy="5759450"/>
          </a:xfrm>
          <a:prstGeom prst="rect">
            <a:avLst/>
          </a:prstGeom>
        </p:spPr>
        <p:txBody>
          <a:bodyPr vert="horz"/>
          <a:lstStyle>
            <a:lvl1pPr marL="342900" indent="-342900">
              <a:buFont typeface="Arial"/>
              <a:buChar char="•"/>
              <a:defRPr sz="2200">
                <a:latin typeface="Arial Narrow"/>
                <a:cs typeface="Arial Narrow"/>
              </a:defRPr>
            </a:lvl1pPr>
            <a:lvl2pPr>
              <a:defRPr sz="2200">
                <a:latin typeface="Arial Narrow"/>
                <a:cs typeface="Arial Narrow"/>
              </a:defRPr>
            </a:lvl2pPr>
            <a:lvl3pPr>
              <a:defRPr sz="2200">
                <a:latin typeface="Arial Narrow"/>
                <a:cs typeface="Arial Narrow"/>
              </a:defRPr>
            </a:lvl3pPr>
            <a:lvl4pPr>
              <a:defRPr sz="2200">
                <a:latin typeface="Arial Narrow"/>
                <a:cs typeface="Arial Narrow"/>
              </a:defRPr>
            </a:lvl4pPr>
            <a:lvl5pPr>
              <a:defRPr sz="22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188641"/>
            <a:ext cx="4211638" cy="66693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23850" y="836613"/>
            <a:ext cx="3600450" cy="547211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accent1">
                    <a:lumMod val="75000"/>
                    <a:alpha val="30000"/>
                  </a:schemeClr>
                </a:solidFill>
                <a:latin typeface="Arial Narrow"/>
                <a:cs typeface="Arial Narrow"/>
              </a:defRPr>
            </a:lvl1pPr>
            <a:lvl2pPr>
              <a:defRPr sz="3600">
                <a:latin typeface="Arial Narrow"/>
                <a:cs typeface="Arial Narrow"/>
              </a:defRPr>
            </a:lvl2pPr>
            <a:lvl3pPr>
              <a:defRPr sz="3600">
                <a:latin typeface="Arial Narrow"/>
                <a:cs typeface="Arial Narrow"/>
              </a:defRPr>
            </a:lvl3pPr>
            <a:lvl4pPr>
              <a:defRPr sz="3600">
                <a:latin typeface="Arial Narrow"/>
                <a:cs typeface="Arial Narrow"/>
              </a:defRPr>
            </a:lvl4pPr>
            <a:lvl5pPr>
              <a:defRPr sz="36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227551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+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88641"/>
            <a:ext cx="4211638" cy="66693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23850" y="836613"/>
            <a:ext cx="3600450" cy="547211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>
                <a:solidFill>
                  <a:schemeClr val="accent1">
                    <a:lumMod val="75000"/>
                    <a:alpha val="30000"/>
                  </a:schemeClr>
                </a:solidFill>
                <a:latin typeface="Arial Narrow"/>
                <a:cs typeface="Arial Narrow"/>
              </a:defRPr>
            </a:lvl1pPr>
            <a:lvl2pPr>
              <a:defRPr sz="3600">
                <a:latin typeface="Arial Narrow"/>
                <a:cs typeface="Arial Narrow"/>
              </a:defRPr>
            </a:lvl2pPr>
            <a:lvl3pPr>
              <a:defRPr sz="3600">
                <a:latin typeface="Arial Narrow"/>
                <a:cs typeface="Arial Narrow"/>
              </a:defRPr>
            </a:lvl3pPr>
            <a:lvl4pPr>
              <a:defRPr sz="3600">
                <a:latin typeface="Arial Narrow"/>
                <a:cs typeface="Arial Narrow"/>
              </a:defRPr>
            </a:lvl4pPr>
            <a:lvl5pPr>
              <a:defRPr sz="36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-36512" y="188640"/>
            <a:ext cx="504056" cy="36004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89335"/>
            <a:ext cx="395288" cy="28733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lvl="0"/>
            <a:r>
              <a:rPr lang="en-GB" dirty="0" smtClean="0"/>
              <a:t>01</a:t>
            </a:r>
            <a:endParaRPr lang="en-GB" dirty="0"/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652099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4"/>
          </p:nvPr>
        </p:nvSpPr>
        <p:spPr>
          <a:xfrm>
            <a:off x="1258888" y="2061046"/>
            <a:ext cx="7885112" cy="403225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txBody>
          <a:bodyPr vert="horz" tIns="108000" bIns="108000" numCol="2" spcCol="180000"/>
          <a:lstStyle>
            <a:lvl1pPr>
              <a:defRPr lang="en-GB" sz="19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>
              <a:defRPr sz="1900">
                <a:latin typeface="Arial Narrow"/>
                <a:cs typeface="Arial Narrow"/>
              </a:defRPr>
            </a:lvl2pPr>
            <a:lvl3pPr>
              <a:defRPr sz="1900">
                <a:latin typeface="Arial Narrow"/>
                <a:cs typeface="Arial Narrow"/>
              </a:defRPr>
            </a:lvl3pPr>
            <a:lvl4pPr>
              <a:defRPr sz="1900">
                <a:latin typeface="Arial Narrow"/>
                <a:cs typeface="Arial Narrow"/>
              </a:defRPr>
            </a:lvl4pPr>
            <a:lvl5pPr>
              <a:defRPr sz="19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/>
          </p:nvPr>
        </p:nvSpPr>
        <p:spPr>
          <a:xfrm>
            <a:off x="539750" y="692150"/>
            <a:ext cx="7704138" cy="10810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3700" b="0">
                <a:latin typeface="Arial Narrow"/>
                <a:cs typeface="Arial Narrow"/>
              </a:defRPr>
            </a:lvl1pPr>
            <a:lvl2pPr>
              <a:defRPr sz="3700">
                <a:latin typeface="Arial Narrow"/>
                <a:cs typeface="Arial Narrow"/>
              </a:defRPr>
            </a:lvl2pPr>
            <a:lvl3pPr>
              <a:defRPr sz="3700">
                <a:latin typeface="Arial Narrow"/>
                <a:cs typeface="Arial Narrow"/>
              </a:defRPr>
            </a:lvl3pPr>
            <a:lvl4pPr>
              <a:defRPr sz="3700">
                <a:latin typeface="Arial Narrow"/>
                <a:cs typeface="Arial Narrow"/>
              </a:defRPr>
            </a:lvl4pPr>
            <a:lvl5pPr>
              <a:defRPr sz="37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420164"/>
            <a:ext cx="1901976" cy="287452"/>
          </a:xfrm>
          <a:prstGeom prst="rect">
            <a:avLst/>
          </a:prstGeom>
        </p:spPr>
      </p:pic>
      <p:sp>
        <p:nvSpPr>
          <p:cNvPr id="19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-36512" y="188640"/>
            <a:ext cx="504056" cy="36004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89335"/>
            <a:ext cx="395288" cy="28733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lvl="0"/>
            <a:r>
              <a:rPr lang="en-GB" dirty="0" smtClean="0"/>
              <a:t>01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736175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27"/>
          <p:cNvSpPr>
            <a:spLocks noGrp="1"/>
          </p:cNvSpPr>
          <p:nvPr>
            <p:ph type="body" sz="quarter" idx="14"/>
          </p:nvPr>
        </p:nvSpPr>
        <p:spPr>
          <a:xfrm>
            <a:off x="1258888" y="2061046"/>
            <a:ext cx="7885112" cy="403225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txBody>
          <a:bodyPr vert="horz" tIns="108000" bIns="108000" numCol="1" spcCol="180000"/>
          <a:lstStyle>
            <a:lvl1pPr>
              <a:defRPr lang="en-GB" sz="1900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>
              <a:defRPr sz="1900">
                <a:latin typeface="Arial Narrow"/>
                <a:cs typeface="Arial Narrow"/>
              </a:defRPr>
            </a:lvl2pPr>
            <a:lvl3pPr>
              <a:defRPr sz="1900">
                <a:latin typeface="Arial Narrow"/>
                <a:cs typeface="Arial Narrow"/>
              </a:defRPr>
            </a:lvl3pPr>
            <a:lvl4pPr>
              <a:defRPr sz="1900">
                <a:latin typeface="Arial Narrow"/>
                <a:cs typeface="Arial Narrow"/>
              </a:defRPr>
            </a:lvl4pPr>
            <a:lvl5pPr>
              <a:defRPr sz="19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/>
          </p:nvPr>
        </p:nvSpPr>
        <p:spPr>
          <a:xfrm>
            <a:off x="539750" y="692150"/>
            <a:ext cx="7704138" cy="10810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None/>
              <a:defRPr sz="3700" b="0">
                <a:latin typeface="Arial Narrow"/>
                <a:cs typeface="Arial Narrow"/>
              </a:defRPr>
            </a:lvl1pPr>
            <a:lvl2pPr>
              <a:defRPr sz="3700">
                <a:latin typeface="Arial Narrow"/>
                <a:cs typeface="Arial Narrow"/>
              </a:defRPr>
            </a:lvl2pPr>
            <a:lvl3pPr>
              <a:defRPr sz="3700">
                <a:latin typeface="Arial Narrow"/>
                <a:cs typeface="Arial Narrow"/>
              </a:defRPr>
            </a:lvl3pPr>
            <a:lvl4pPr>
              <a:defRPr sz="3700">
                <a:latin typeface="Arial Narrow"/>
                <a:cs typeface="Arial Narrow"/>
              </a:defRPr>
            </a:lvl4pPr>
            <a:lvl5pPr>
              <a:defRPr sz="37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420164"/>
            <a:ext cx="1901976" cy="287452"/>
          </a:xfrm>
          <a:prstGeom prst="rect">
            <a:avLst/>
          </a:prstGeom>
        </p:spPr>
      </p:pic>
      <p:sp>
        <p:nvSpPr>
          <p:cNvPr id="24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89335"/>
            <a:ext cx="395288" cy="28733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lvl="0"/>
            <a:fld id="{83D77B0D-8737-49A8-90F2-1C03B676E70A}" type="slidenum">
              <a:rPr lang="en-GB" smtClean="0"/>
              <a:pPr lvl="0"/>
              <a:t>‹#›</a:t>
            </a:fld>
            <a:r>
              <a:rPr lang="en-GB" dirty="0" smtClean="0"/>
              <a:t>011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36512" y="188640"/>
            <a:ext cx="504056" cy="36004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54404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Graph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9748" y="138118"/>
            <a:ext cx="38578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Arial Narrow" pitchFamily="34" charset="0"/>
              </a:rPr>
              <a:t>01</a:t>
            </a:r>
            <a:endParaRPr lang="en-GB" sz="16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89335"/>
            <a:ext cx="395288" cy="28733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lvl="0"/>
            <a:r>
              <a:rPr lang="en-GB" dirty="0" smtClean="0"/>
              <a:t>01</a:t>
            </a:r>
            <a:endParaRPr lang="en-GB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39750" y="692150"/>
            <a:ext cx="7704138" cy="1081088"/>
          </a:xfrm>
          <a:prstGeom prst="rect">
            <a:avLst/>
          </a:prstGeom>
        </p:spPr>
        <p:txBody>
          <a:bodyPr vert="horz"/>
          <a:lstStyle>
            <a:lvl1pPr>
              <a:defRPr sz="3700">
                <a:latin typeface="Arial Narrow"/>
                <a:cs typeface="Arial Narrow"/>
              </a:defRPr>
            </a:lvl1pPr>
            <a:lvl2pPr>
              <a:defRPr sz="3700">
                <a:latin typeface="Arial Narrow"/>
                <a:cs typeface="Arial Narrow"/>
              </a:defRPr>
            </a:lvl2pPr>
            <a:lvl3pPr>
              <a:defRPr sz="3700">
                <a:latin typeface="Arial Narrow"/>
                <a:cs typeface="Arial Narrow"/>
              </a:defRPr>
            </a:lvl3pPr>
            <a:lvl4pPr>
              <a:defRPr sz="3700">
                <a:latin typeface="Arial Narrow"/>
                <a:cs typeface="Arial Narrow"/>
              </a:defRPr>
            </a:lvl4pPr>
            <a:lvl5pPr>
              <a:defRPr sz="37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22768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woo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84213" y="1628775"/>
            <a:ext cx="3311525" cy="863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latin typeface="Arial Narrow"/>
                <a:cs typeface="Arial Narrow"/>
              </a:defRPr>
            </a:lvl1pPr>
            <a:lvl2pPr>
              <a:defRPr sz="2000">
                <a:latin typeface="Arial Narrow"/>
                <a:cs typeface="Arial Narrow"/>
              </a:defRPr>
            </a:lvl2pPr>
            <a:lvl3pPr>
              <a:defRPr sz="2000">
                <a:latin typeface="Arial Narrow"/>
                <a:cs typeface="Arial Narrow"/>
              </a:defRPr>
            </a:lvl3pPr>
            <a:lvl4pPr>
              <a:defRPr sz="2000">
                <a:latin typeface="Arial Narrow"/>
                <a:cs typeface="Arial Narrow"/>
              </a:defRPr>
            </a:lvl4pPr>
            <a:lvl5pPr>
              <a:defRPr sz="20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539750" y="692150"/>
            <a:ext cx="7704138" cy="10810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700">
                <a:latin typeface="Arial Narrow"/>
                <a:cs typeface="Arial Narrow"/>
              </a:defRPr>
            </a:lvl1pPr>
            <a:lvl2pPr>
              <a:defRPr sz="3700">
                <a:latin typeface="Arial Narrow"/>
                <a:cs typeface="Arial Narrow"/>
              </a:defRPr>
            </a:lvl2pPr>
            <a:lvl3pPr>
              <a:defRPr sz="3700">
                <a:latin typeface="Arial Narrow"/>
                <a:cs typeface="Arial Narrow"/>
              </a:defRPr>
            </a:lvl3pPr>
            <a:lvl4pPr>
              <a:defRPr sz="3700">
                <a:latin typeface="Arial Narrow"/>
                <a:cs typeface="Arial Narrow"/>
              </a:defRPr>
            </a:lvl4pPr>
            <a:lvl5pPr>
              <a:defRPr sz="3700">
                <a:latin typeface="Arial Narrow"/>
                <a:cs typeface="Arial Narrow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910371">
            <a:off x="2088670" y="1234125"/>
            <a:ext cx="4361574" cy="5815432"/>
          </a:xfrm>
          <a:prstGeom prst="rect">
            <a:avLst/>
          </a:prstGeom>
        </p:spPr>
      </p:pic>
      <p:sp>
        <p:nvSpPr>
          <p:cNvPr id="10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8388424" y="6309320"/>
            <a:ext cx="647700" cy="360785"/>
          </a:xfrm>
          <a:prstGeom prst="rect">
            <a:avLst/>
          </a:prstGeom>
        </p:spPr>
        <p:txBody>
          <a:bodyPr vert="horz" wrap="none"/>
          <a:lstStyle>
            <a:lvl1pPr marL="0" indent="0" algn="r">
              <a:buNone/>
              <a:defRPr sz="1000">
                <a:solidFill>
                  <a:srgbClr val="FF9900"/>
                </a:solidFill>
                <a:latin typeface="Arial Narrow"/>
                <a:cs typeface="Arial Narrow"/>
              </a:defRPr>
            </a:lvl1pPr>
            <a:lvl2pPr marL="4572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2pPr>
            <a:lvl3pPr marL="9144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3pPr>
            <a:lvl4pPr marL="13716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4pPr>
            <a:lvl5pPr marL="1828800" indent="0">
              <a:buNone/>
              <a:defRPr sz="900">
                <a:solidFill>
                  <a:srgbClr val="FF9900"/>
                </a:solidFill>
                <a:latin typeface="Arial Narrow"/>
                <a:cs typeface="Arial Narrow"/>
              </a:defRPr>
            </a:lvl5pPr>
          </a:lstStyle>
          <a:p>
            <a:pPr lvl="0"/>
            <a:fld id="{AC833DE1-72E7-B541-BA94-673BA4424A97}" type="slidenum">
              <a:rPr lang="en-GB" smtClean="0"/>
              <a:pPr lvl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224892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188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90031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8" r:id="rId3"/>
    <p:sldLayoutId id="2147483659" r:id="rId4"/>
    <p:sldLayoutId id="2147483660" r:id="rId5"/>
    <p:sldLayoutId id="2147483650" r:id="rId6"/>
    <p:sldLayoutId id="2147483661" r:id="rId7"/>
    <p:sldLayoutId id="2147483662" r:id="rId8"/>
    <p:sldLayoutId id="2147483655" r:id="rId9"/>
    <p:sldLayoutId id="2147483664" r:id="rId10"/>
    <p:sldLayoutId id="2147483665" r:id="rId11"/>
    <p:sldLayoutId id="2147483669" r:id="rId12"/>
    <p:sldLayoutId id="2147483666" r:id="rId13"/>
    <p:sldLayoutId id="2147483668" r:id="rId14"/>
    <p:sldLayoutId id="2147483667" r:id="rId15"/>
    <p:sldLayoutId id="2147483663" r:id="rId16"/>
    <p:sldLayoutId id="2147483670" r:id="rId17"/>
    <p:sldLayoutId id="214748367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684213" y="1700609"/>
            <a:ext cx="4103687" cy="576263"/>
          </a:xfrm>
        </p:spPr>
        <p:txBody>
          <a:bodyPr>
            <a:noAutofit/>
          </a:bodyPr>
          <a:lstStyle/>
          <a:p>
            <a:r>
              <a:rPr lang="en-GB" dirty="0" smtClean="0"/>
              <a:t>December </a:t>
            </a:r>
            <a:r>
              <a:rPr lang="en-GB" dirty="0"/>
              <a:t>2012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2321496"/>
            <a:ext cx="918210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3568" y="692696"/>
            <a:ext cx="77768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 smtClean="0">
                <a:solidFill>
                  <a:srgbClr val="8B73A9"/>
                </a:solidFill>
                <a:latin typeface="Arial Narrow" pitchFamily="34" charset="0"/>
              </a:rPr>
              <a:t>Recovery and </a:t>
            </a:r>
            <a:r>
              <a:rPr lang="en-GB" sz="3000" b="1" dirty="0">
                <a:solidFill>
                  <a:srgbClr val="8B73A9"/>
                </a:solidFill>
                <a:latin typeface="Arial Narrow" pitchFamily="34" charset="0"/>
              </a:rPr>
              <a:t>R</a:t>
            </a:r>
            <a:r>
              <a:rPr lang="en-GB" sz="3000" b="1" dirty="0" smtClean="0">
                <a:solidFill>
                  <a:srgbClr val="8B73A9"/>
                </a:solidFill>
                <a:latin typeface="Arial Narrow" pitchFamily="34" charset="0"/>
              </a:rPr>
              <a:t>esolution Plans</a:t>
            </a:r>
            <a:endParaRPr lang="en-GB" sz="3000" b="1" dirty="0">
              <a:solidFill>
                <a:srgbClr val="856CA4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07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68" y="0"/>
            <a:ext cx="9167068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470282"/>
            <a:ext cx="12137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b="1" dirty="0" smtClean="0">
                <a:solidFill>
                  <a:srgbClr val="FF9900"/>
                </a:solidFill>
                <a:latin typeface="Arial Narrow" pitchFamily="34" charset="0"/>
              </a:rPr>
              <a:t>01</a:t>
            </a:r>
            <a:endParaRPr lang="en-GB" sz="8800" b="1" dirty="0">
              <a:solidFill>
                <a:srgbClr val="FF9900"/>
              </a:solidFill>
              <a:latin typeface="Arial Narrow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rgbClr val="8B73A9"/>
                </a:solidFill>
                <a:latin typeface="Arial Narrow" pitchFamily="34" charset="0"/>
              </a:rPr>
              <a:t>		Why </a:t>
            </a:r>
            <a:r>
              <a:rPr lang="en-GB" sz="2800" dirty="0">
                <a:solidFill>
                  <a:srgbClr val="8B73A9"/>
                </a:solidFill>
                <a:latin typeface="Arial Narrow" pitchFamily="34" charset="0"/>
              </a:rPr>
              <a:t>do we have RRPs?</a:t>
            </a:r>
          </a:p>
          <a:p>
            <a:endParaRPr lang="en-GB" sz="1900" dirty="0" smtClean="0">
              <a:latin typeface="Arial Narrow" pitchFamily="34" charset="0"/>
            </a:endParaRPr>
          </a:p>
          <a:p>
            <a:r>
              <a:rPr lang="en-GB" sz="1600" dirty="0" smtClean="0">
                <a:latin typeface="+mj-lt"/>
              </a:rPr>
              <a:t>Number of large banks “too big to fail” and bailed out with public funds during the recent financial crisis</a:t>
            </a:r>
          </a:p>
          <a:p>
            <a:r>
              <a:rPr lang="en-GB" sz="1600" dirty="0" smtClean="0">
                <a:latin typeface="+mj-lt"/>
              </a:rPr>
              <a:t>Unprecedented level of state support</a:t>
            </a:r>
          </a:p>
          <a:p>
            <a:r>
              <a:rPr lang="en-GB" sz="1600" dirty="0" smtClean="0">
                <a:latin typeface="+mj-lt"/>
              </a:rPr>
              <a:t>Necessary to prevent wider crisis</a:t>
            </a:r>
          </a:p>
          <a:p>
            <a:r>
              <a:rPr lang="en-GB" sz="1600" dirty="0" smtClean="0">
                <a:latin typeface="+mj-lt"/>
              </a:rPr>
              <a:t>BUT undesirable to use public funds at the detriment of other public objectives </a:t>
            </a:r>
            <a:r>
              <a:rPr lang="en-GB" sz="1600" dirty="0">
                <a:latin typeface="+mj-lt"/>
              </a:rPr>
              <a:t>and unsustainable </a:t>
            </a:r>
            <a:r>
              <a:rPr lang="en-GB" sz="1600" dirty="0" smtClean="0">
                <a:latin typeface="+mj-lt"/>
              </a:rPr>
              <a:t>given the squeezed public finances</a:t>
            </a:r>
          </a:p>
          <a:p>
            <a:r>
              <a:rPr lang="en-GB" sz="1600" dirty="0" smtClean="0">
                <a:latin typeface="+mj-lt"/>
              </a:rPr>
              <a:t>Need to make the financial system more stable in order to avoid government bail-outs in future</a:t>
            </a:r>
          </a:p>
          <a:p>
            <a:r>
              <a:rPr lang="en-GB" sz="1600" dirty="0" smtClean="0">
                <a:latin typeface="+mj-lt"/>
              </a:rPr>
              <a:t>Serious weaknesses revealed in the tools available to authorities for tackling bank failures</a:t>
            </a:r>
          </a:p>
          <a:p>
            <a:r>
              <a:rPr lang="en-GB" sz="1600" b="1" dirty="0" smtClean="0">
                <a:latin typeface="+mj-lt"/>
              </a:rPr>
              <a:t>Vital to have a clear and comprehensive bank recovery and resolution regime</a:t>
            </a:r>
            <a:r>
              <a:rPr lang="en-GB" sz="1600" dirty="0" smtClean="0">
                <a:latin typeface="+mj-lt"/>
              </a:rPr>
              <a:t> in conjunction with </a:t>
            </a:r>
            <a:r>
              <a:rPr lang="en-GB" sz="1600" dirty="0" smtClean="0">
                <a:solidFill>
                  <a:prstClr val="black"/>
                </a:solidFill>
              </a:rPr>
              <a:t>other </a:t>
            </a:r>
            <a:r>
              <a:rPr lang="en-GB" sz="1600" dirty="0">
                <a:solidFill>
                  <a:prstClr val="black"/>
                </a:solidFill>
              </a:rPr>
              <a:t>work </a:t>
            </a:r>
            <a:r>
              <a:rPr lang="en-GB" sz="1600" dirty="0" smtClean="0">
                <a:solidFill>
                  <a:prstClr val="black"/>
                </a:solidFill>
              </a:rPr>
              <a:t>streams relating to capital adequacy, protection </a:t>
            </a:r>
            <a:r>
              <a:rPr lang="en-GB" sz="1600" dirty="0">
                <a:solidFill>
                  <a:prstClr val="black"/>
                </a:solidFill>
              </a:rPr>
              <a:t>of depositors, </a:t>
            </a:r>
            <a:r>
              <a:rPr lang="en-GB" sz="1600" dirty="0" smtClean="0">
                <a:solidFill>
                  <a:prstClr val="black"/>
                </a:solidFill>
              </a:rPr>
              <a:t>market </a:t>
            </a:r>
            <a:r>
              <a:rPr lang="en-GB" sz="1600" dirty="0">
                <a:solidFill>
                  <a:prstClr val="black"/>
                </a:solidFill>
              </a:rPr>
              <a:t>structures and </a:t>
            </a:r>
            <a:r>
              <a:rPr lang="en-GB" sz="1600" dirty="0" smtClean="0">
                <a:solidFill>
                  <a:prstClr val="black"/>
                </a:solidFill>
              </a:rPr>
              <a:t>practices, and banking </a:t>
            </a:r>
            <a:r>
              <a:rPr lang="fr-FR" sz="1600" dirty="0" smtClean="0">
                <a:solidFill>
                  <a:prstClr val="black"/>
                </a:solidFill>
              </a:rPr>
              <a:t>supervision</a:t>
            </a:r>
          </a:p>
          <a:p>
            <a:pPr lvl="1"/>
            <a:r>
              <a:rPr lang="en-GB" sz="1600" b="1" dirty="0" smtClean="0"/>
              <a:t>Recovery plans </a:t>
            </a:r>
            <a:r>
              <a:rPr lang="en-GB" sz="1600" dirty="0" smtClean="0"/>
              <a:t>spell out how a bank would be saved in a crisis without relying on the taxpayer bailout</a:t>
            </a:r>
            <a:endParaRPr lang="en-GB" sz="1600" dirty="0"/>
          </a:p>
          <a:p>
            <a:pPr lvl="1"/>
            <a:r>
              <a:rPr lang="en-GB" sz="1600" b="1" dirty="0" smtClean="0"/>
              <a:t>Resolution plans</a:t>
            </a:r>
            <a:r>
              <a:rPr lang="en-GB" sz="1600" dirty="0" smtClean="0"/>
              <a:t> are </a:t>
            </a:r>
            <a:r>
              <a:rPr lang="en-GB" sz="1600" dirty="0"/>
              <a:t>specialised insolvency </a:t>
            </a:r>
            <a:r>
              <a:rPr lang="en-GB" sz="1600" dirty="0" smtClean="0"/>
              <a:t>plans for </a:t>
            </a:r>
            <a:r>
              <a:rPr lang="en-GB" sz="1600" dirty="0"/>
              <a:t>banks – once a resolution has been commenced, the bank is dead and the issue is how parts of it may be salvaged intact</a:t>
            </a:r>
            <a:endParaRPr lang="fr-FR" sz="16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297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68" y="0"/>
            <a:ext cx="9167068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12139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b="1" dirty="0" smtClean="0">
                <a:solidFill>
                  <a:srgbClr val="FF9900"/>
                </a:solidFill>
                <a:latin typeface="Arial Narrow" pitchFamily="34" charset="0"/>
              </a:rPr>
              <a:t>02</a:t>
            </a:r>
            <a:endParaRPr lang="en-GB" sz="8800" b="1" dirty="0">
              <a:solidFill>
                <a:srgbClr val="FF9900"/>
              </a:solidFill>
              <a:latin typeface="Arial Narrow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dirty="0" smtClean="0">
                <a:solidFill>
                  <a:srgbClr val="8B73A9"/>
                </a:solidFill>
                <a:latin typeface="Arial Narrow" pitchFamily="34" charset="0"/>
              </a:rPr>
              <a:t>		</a:t>
            </a:r>
            <a:r>
              <a:rPr lang="en-GB" sz="2800" dirty="0" smtClean="0">
                <a:solidFill>
                  <a:srgbClr val="8B73A9"/>
                </a:solidFill>
                <a:latin typeface="Arial Narrow" pitchFamily="34" charset="0"/>
              </a:rPr>
              <a:t>The RRP framework</a:t>
            </a:r>
            <a:endParaRPr lang="en-GB" sz="1600" dirty="0" smtClean="0">
              <a:latin typeface="Arial Narrow" pitchFamily="34" charset="0"/>
            </a:endParaRPr>
          </a:p>
          <a:p>
            <a:endParaRPr lang="en-GB" sz="1600" dirty="0" smtClean="0">
              <a:latin typeface="Arial Narrow" pitchFamily="34" charset="0"/>
            </a:endParaRPr>
          </a:p>
          <a:p>
            <a:r>
              <a:rPr lang="en-GB" sz="1600" dirty="0" smtClean="0"/>
              <a:t>Different bank resolution regimes both at EU level and national levels - pursuing the same objectives and generally compatible</a:t>
            </a:r>
          </a:p>
          <a:p>
            <a:r>
              <a:rPr lang="fr-FR" sz="1600" dirty="0" smtClean="0">
                <a:solidFill>
                  <a:prstClr val="black"/>
                </a:solidFill>
              </a:rPr>
              <a:t>More </a:t>
            </a:r>
            <a:r>
              <a:rPr lang="en-GB" sz="1600" dirty="0" smtClean="0">
                <a:solidFill>
                  <a:prstClr val="black"/>
                </a:solidFill>
              </a:rPr>
              <a:t>comprehensive</a:t>
            </a:r>
            <a:r>
              <a:rPr lang="fr-FR" sz="1600" dirty="0" smtClean="0">
                <a:solidFill>
                  <a:prstClr val="black"/>
                </a:solidFill>
              </a:rPr>
              <a:t> </a:t>
            </a:r>
            <a:r>
              <a:rPr lang="fr-FR" sz="1600" dirty="0">
                <a:solidFill>
                  <a:prstClr val="black"/>
                </a:solidFill>
              </a:rPr>
              <a:t>and effective arrangements to deal </a:t>
            </a:r>
            <a:r>
              <a:rPr lang="en-GB" sz="1600" dirty="0" smtClean="0">
                <a:solidFill>
                  <a:prstClr val="black"/>
                </a:solidFill>
              </a:rPr>
              <a:t>with failing banks at </a:t>
            </a:r>
            <a:r>
              <a:rPr lang="fr-FR" sz="1600" dirty="0" smtClean="0">
                <a:solidFill>
                  <a:prstClr val="black"/>
                </a:solidFill>
              </a:rPr>
              <a:t>national </a:t>
            </a:r>
            <a:r>
              <a:rPr lang="en-GB" sz="1600" dirty="0" smtClean="0">
                <a:solidFill>
                  <a:prstClr val="black"/>
                </a:solidFill>
              </a:rPr>
              <a:t>level</a:t>
            </a:r>
          </a:p>
          <a:p>
            <a:r>
              <a:rPr lang="en-GB" sz="1600" dirty="0" smtClean="0">
                <a:solidFill>
                  <a:prstClr val="black"/>
                </a:solidFill>
              </a:rPr>
              <a:t>More complete</a:t>
            </a:r>
            <a:r>
              <a:rPr lang="fr-FR" sz="1600" dirty="0" smtClean="0">
                <a:solidFill>
                  <a:prstClr val="black"/>
                </a:solidFill>
              </a:rPr>
              <a:t> </a:t>
            </a:r>
            <a:r>
              <a:rPr lang="fr-FR" sz="1600" dirty="0">
                <a:solidFill>
                  <a:prstClr val="black"/>
                </a:solidFill>
              </a:rPr>
              <a:t>arrangements to </a:t>
            </a:r>
            <a:r>
              <a:rPr lang="en-GB" sz="1600" dirty="0" smtClean="0">
                <a:solidFill>
                  <a:prstClr val="black"/>
                </a:solidFill>
              </a:rPr>
              <a:t>tackle cross-border banking failures</a:t>
            </a:r>
          </a:p>
          <a:p>
            <a:r>
              <a:rPr lang="en-GB" sz="1600" dirty="0" smtClean="0"/>
              <a:t>Key elements:</a:t>
            </a:r>
          </a:p>
          <a:p>
            <a:pPr marL="800100" lvl="1">
              <a:buFont typeface="+mj-lt"/>
              <a:buAutoNum type="arabicPeriod"/>
            </a:pPr>
            <a:r>
              <a:rPr lang="en-GB" sz="1600" b="1" dirty="0" smtClean="0"/>
              <a:t>Prevention </a:t>
            </a:r>
            <a:r>
              <a:rPr lang="en-GB" sz="1600" b="1" dirty="0"/>
              <a:t>and </a:t>
            </a:r>
            <a:r>
              <a:rPr lang="en-GB" sz="1600" b="1" dirty="0" smtClean="0"/>
              <a:t>preparation </a:t>
            </a:r>
            <a:r>
              <a:rPr lang="en-GB" sz="1600" dirty="0" smtClean="0"/>
              <a:t>- Banks</a:t>
            </a:r>
            <a:r>
              <a:rPr lang="fr-FR" sz="1600" dirty="0" smtClean="0"/>
              <a:t> </a:t>
            </a:r>
            <a:r>
              <a:rPr lang="fr-FR" sz="1600" dirty="0"/>
              <a:t>and </a:t>
            </a:r>
            <a:r>
              <a:rPr lang="en-GB" sz="1600" dirty="0" smtClean="0"/>
              <a:t>resolution authorities required to design recovery and resolution plans/living wills - effective toolboxes on how to deal with financial </a:t>
            </a:r>
            <a:r>
              <a:rPr lang="fr-FR" sz="1600" dirty="0" smtClean="0"/>
              <a:t>stress </a:t>
            </a:r>
            <a:r>
              <a:rPr lang="fr-FR" sz="1600" dirty="0"/>
              <a:t>or </a:t>
            </a:r>
            <a:r>
              <a:rPr lang="en-GB" sz="1600" dirty="0" smtClean="0"/>
              <a:t>failure</a:t>
            </a:r>
            <a:r>
              <a:rPr lang="fr-FR" sz="1600" dirty="0" smtClean="0"/>
              <a:t> </a:t>
            </a:r>
          </a:p>
          <a:p>
            <a:pPr marL="800100" lvl="1">
              <a:buFont typeface="+mj-lt"/>
              <a:buAutoNum type="arabicPeriod"/>
            </a:pPr>
            <a:r>
              <a:rPr lang="en-GB" sz="1600" b="1" dirty="0" smtClean="0"/>
              <a:t>Early intervention </a:t>
            </a:r>
            <a:r>
              <a:rPr lang="en-GB" sz="1600" dirty="0"/>
              <a:t>- </a:t>
            </a:r>
            <a:r>
              <a:rPr lang="en-GB" sz="1600" dirty="0" smtClean="0"/>
              <a:t>Regulators empowered to act before  a bank’s financial </a:t>
            </a:r>
            <a:r>
              <a:rPr lang="en-GB" sz="1600" dirty="0"/>
              <a:t>situation deteriorates </a:t>
            </a:r>
            <a:r>
              <a:rPr lang="en-GB" sz="1600" dirty="0" smtClean="0"/>
              <a:t>irreparably, including </a:t>
            </a:r>
            <a:r>
              <a:rPr lang="en-GB" sz="1600" dirty="0"/>
              <a:t>the possibility of dismissing the management and appointing a special </a:t>
            </a:r>
            <a:r>
              <a:rPr lang="en-GB" sz="1600" dirty="0" smtClean="0"/>
              <a:t>manager</a:t>
            </a:r>
          </a:p>
          <a:p>
            <a:pPr marL="800100" lvl="1">
              <a:buFont typeface="+mj-lt"/>
              <a:buAutoNum type="arabicPeriod"/>
            </a:pPr>
            <a:r>
              <a:rPr lang="en-GB" sz="1600" b="1" dirty="0" smtClean="0"/>
              <a:t>Credible resolution tools</a:t>
            </a:r>
            <a:r>
              <a:rPr lang="en-GB" sz="1600" dirty="0" smtClean="0"/>
              <a:t> - E.g. </a:t>
            </a:r>
            <a:r>
              <a:rPr lang="en-GB" sz="1600" b="1" dirty="0" smtClean="0"/>
              <a:t>creditor</a:t>
            </a:r>
            <a:r>
              <a:rPr lang="en-GB" sz="1600" dirty="0" smtClean="0"/>
              <a:t> </a:t>
            </a:r>
            <a:r>
              <a:rPr lang="en-GB" sz="1600" b="1" dirty="0" smtClean="0"/>
              <a:t>bail–in mechanism </a:t>
            </a:r>
            <a:r>
              <a:rPr lang="en-GB" sz="1600" dirty="0" smtClean="0"/>
              <a:t>i.e.</a:t>
            </a:r>
            <a:r>
              <a:rPr lang="en-GB" sz="1600" b="1" dirty="0" smtClean="0"/>
              <a:t> </a:t>
            </a:r>
            <a:r>
              <a:rPr lang="en-GB" sz="1600" dirty="0" smtClean="0"/>
              <a:t>power to convert to shares or write down the debt of failing banks ; transfer business to a </a:t>
            </a:r>
            <a:r>
              <a:rPr lang="en-GB" sz="1600" b="1" dirty="0" smtClean="0"/>
              <a:t>bridge bank </a:t>
            </a:r>
          </a:p>
          <a:p>
            <a:pPr marL="1200150" lvl="2"/>
            <a:r>
              <a:rPr lang="en-GB" sz="1600" dirty="0" smtClean="0"/>
              <a:t>Ensure </a:t>
            </a:r>
            <a:r>
              <a:rPr lang="en-GB" sz="1600" dirty="0"/>
              <a:t>that essential functions are preserved without </a:t>
            </a:r>
            <a:r>
              <a:rPr lang="en-GB" sz="1600" dirty="0" smtClean="0"/>
              <a:t>bailing </a:t>
            </a:r>
            <a:r>
              <a:rPr lang="en-GB" sz="1600" dirty="0"/>
              <a:t>out the institution, and that shareholders and creditors bear an appropriate part of the losses</a:t>
            </a:r>
          </a:p>
          <a:p>
            <a:pPr marL="1200150" lvl="2"/>
            <a:r>
              <a:rPr lang="en-GB" sz="1600" dirty="0" smtClean="0"/>
              <a:t>Prevent the sudden loss of value in a failing bank, e.g. by quickly recapitalising and restructuring it</a:t>
            </a:r>
            <a:endParaRPr lang="fr-FR" sz="1600" dirty="0" smtClean="0"/>
          </a:p>
          <a:p>
            <a:pPr lvl="1">
              <a:buFont typeface="+mj-lt"/>
              <a:buAutoNum type="arabicPeriod"/>
            </a:pPr>
            <a:r>
              <a:rPr lang="en-GB" sz="1600" b="1" dirty="0" smtClean="0"/>
              <a:t>Cooperation between national authorities</a:t>
            </a:r>
            <a:endParaRPr lang="en-GB" sz="1600" dirty="0"/>
          </a:p>
        </p:txBody>
      </p:sp>
    </p:spTree>
    <p:extLst>
      <p:ext uri="{BB962C8B-B14F-4D97-AF65-F5344CB8AC3E}">
        <p14:creationId xmlns="" xmlns:p14="http://schemas.microsoft.com/office/powerpoint/2010/main" val="48671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68" y="0"/>
            <a:ext cx="9167068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12139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800" b="1" dirty="0" smtClean="0">
                <a:solidFill>
                  <a:srgbClr val="FF9900"/>
                </a:solidFill>
                <a:latin typeface="Arial Narrow" pitchFamily="34" charset="0"/>
              </a:rPr>
              <a:t>03</a:t>
            </a:r>
            <a:endParaRPr lang="en-GB" sz="8800" b="1" dirty="0">
              <a:solidFill>
                <a:srgbClr val="FF9900"/>
              </a:solidFill>
              <a:latin typeface="Arial Narrow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568952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 smtClean="0">
                <a:solidFill>
                  <a:srgbClr val="8B73A9"/>
                </a:solidFill>
                <a:latin typeface="Arial Narrow" pitchFamily="34" charset="0"/>
              </a:rPr>
              <a:t>		What are the practical problems?</a:t>
            </a:r>
            <a:endParaRPr lang="en-GB" sz="2800" dirty="0">
              <a:solidFill>
                <a:srgbClr val="8B73A9"/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en-GB" sz="1900" dirty="0" smtClean="0">
              <a:latin typeface="Arial Narrow" pitchFamily="34" charset="0"/>
            </a:endParaRPr>
          </a:p>
          <a:p>
            <a:r>
              <a:rPr lang="en-GB" sz="1600" b="1" dirty="0" smtClean="0"/>
              <a:t>Technical and legal issues associated with bail-in mechanisms</a:t>
            </a:r>
          </a:p>
          <a:p>
            <a:pPr lvl="1"/>
            <a:r>
              <a:rPr lang="en-GB" sz="1600" dirty="0" smtClean="0"/>
              <a:t>Need for regulators to have the power to require that banks maintain at least a specified minimum proportion of its senior financing in the form of bail-in eligible debt</a:t>
            </a:r>
          </a:p>
          <a:p>
            <a:pPr lvl="1"/>
            <a:r>
              <a:rPr lang="en-GB" sz="1600" dirty="0" smtClean="0"/>
              <a:t>Difficulty for market participants to price bail-in-able debt given that triggering the bail-in mechanism and resulting write-down/conversion are in the </a:t>
            </a:r>
            <a:r>
              <a:rPr lang="en-GB" sz="1600" dirty="0"/>
              <a:t>discretion of the </a:t>
            </a:r>
            <a:r>
              <a:rPr lang="en-GB" sz="1600" dirty="0" smtClean="0"/>
              <a:t>regulator</a:t>
            </a:r>
          </a:p>
          <a:p>
            <a:pPr lvl="1"/>
            <a:r>
              <a:rPr lang="en-GB" sz="1600" dirty="0"/>
              <a:t>Risk of contagion through the system if bail-in debt is mainly owned by other financial institutions</a:t>
            </a:r>
          </a:p>
          <a:p>
            <a:pPr lvl="1"/>
            <a:r>
              <a:rPr lang="en-GB" sz="1600" dirty="0" smtClean="0"/>
              <a:t>In </a:t>
            </a:r>
            <a:r>
              <a:rPr lang="en-GB" sz="1600" dirty="0"/>
              <a:t>the context of cross-border </a:t>
            </a:r>
            <a:r>
              <a:rPr lang="en-GB" sz="1600" dirty="0" smtClean="0"/>
              <a:t>groups, lack of convergence of national recovery and resolution regimes</a:t>
            </a:r>
          </a:p>
          <a:p>
            <a:r>
              <a:rPr lang="en-GB" sz="1600" dirty="0" smtClean="0"/>
              <a:t>Legal </a:t>
            </a:r>
            <a:r>
              <a:rPr lang="en-GB" sz="1600" dirty="0"/>
              <a:t>and technical issues associated with the </a:t>
            </a:r>
            <a:r>
              <a:rPr lang="en-GB" sz="1600" b="1" dirty="0"/>
              <a:t>resolution of cross-border groups</a:t>
            </a:r>
            <a:r>
              <a:rPr lang="en-GB" sz="1600" dirty="0"/>
              <a:t> at the European or international </a:t>
            </a:r>
            <a:r>
              <a:rPr lang="en-GB" sz="1600" dirty="0" smtClean="0"/>
              <a:t>level yet to be fully addressed</a:t>
            </a:r>
            <a:endParaRPr lang="en-GB" sz="1600" dirty="0"/>
          </a:p>
          <a:p>
            <a:r>
              <a:rPr lang="en-GB" sz="1600" dirty="0"/>
              <a:t>Need to institutionalise </a:t>
            </a:r>
            <a:r>
              <a:rPr lang="en-GB" sz="1600" b="1" dirty="0"/>
              <a:t>funding arrangements </a:t>
            </a:r>
            <a:r>
              <a:rPr lang="en-GB" sz="1600" dirty="0"/>
              <a:t>- to be financed </a:t>
            </a:r>
            <a:r>
              <a:rPr lang="en-GB" sz="1600" dirty="0" smtClean="0"/>
              <a:t>by the banking sector rather than taxpayers</a:t>
            </a:r>
          </a:p>
          <a:p>
            <a:r>
              <a:rPr lang="en-GB" sz="1600" b="1" dirty="0" smtClean="0"/>
              <a:t>Administrative burden </a:t>
            </a:r>
            <a:r>
              <a:rPr lang="en-GB" sz="1600" dirty="0" smtClean="0"/>
              <a:t>implied  both for regulators and banks</a:t>
            </a:r>
          </a:p>
          <a:p>
            <a:pPr lvl="1"/>
            <a:r>
              <a:rPr lang="en-GB" sz="1600" dirty="0" smtClean="0"/>
              <a:t>Preparation phase - obligations </a:t>
            </a:r>
            <a:r>
              <a:rPr lang="en-GB" sz="1600" dirty="0"/>
              <a:t>of banks and supervisory/resolution authorities to develop recovery and resolution </a:t>
            </a:r>
            <a:r>
              <a:rPr lang="en-GB" sz="1600" dirty="0" smtClean="0"/>
              <a:t>plans</a:t>
            </a:r>
          </a:p>
          <a:p>
            <a:pPr lvl="1"/>
            <a:r>
              <a:rPr lang="en-GB" sz="1600" dirty="0"/>
              <a:t>Early intervention - additional or more frequent reporting </a:t>
            </a:r>
            <a:r>
              <a:rPr lang="en-GB" sz="1600" dirty="0" smtClean="0"/>
              <a:t>in </a:t>
            </a:r>
            <a:r>
              <a:rPr lang="en-GB" sz="1600" dirty="0"/>
              <a:t>an emergency situation</a:t>
            </a:r>
          </a:p>
        </p:txBody>
      </p:sp>
    </p:spTree>
    <p:extLst>
      <p:ext uri="{BB962C8B-B14F-4D97-AF65-F5344CB8AC3E}">
        <p14:creationId xmlns="" xmlns:p14="http://schemas.microsoft.com/office/powerpoint/2010/main" val="248835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68" y="0"/>
            <a:ext cx="9167068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5" y="1847879"/>
            <a:ext cx="6482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Rudi Lang			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T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: +44 (0)20 7063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4440</a:t>
            </a:r>
            <a:endParaRPr lang="en-GB" b="1" dirty="0" smtClean="0">
              <a:solidFill>
                <a:schemeClr val="tx2">
                  <a:lumMod val="50000"/>
                </a:schemeClr>
              </a:solidFill>
              <a:latin typeface="Arial Narrow" pitchFamily="34" charset="0"/>
            </a:endParaRPr>
          </a:p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UK Head of Banking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	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		E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: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rudi.lang@mazars.co.uk</a:t>
            </a:r>
            <a:endParaRPr lang="en-GB" dirty="0">
              <a:solidFill>
                <a:schemeClr val="tx2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1901976" cy="2874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5576" y="5805264"/>
            <a:ext cx="799288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 Narrow" pitchFamily="34" charset="0"/>
              </a:rPr>
              <a:t>The contents of this </a:t>
            </a:r>
            <a:r>
              <a:rPr lang="en-US" sz="900" dirty="0" smtClean="0">
                <a:latin typeface="Arial Narrow" pitchFamily="34" charset="0"/>
              </a:rPr>
              <a:t>presentation </a:t>
            </a:r>
            <a:r>
              <a:rPr lang="en-US" sz="900" dirty="0">
                <a:latin typeface="Arial Narrow" pitchFamily="34" charset="0"/>
              </a:rPr>
              <a:t>are confidential and not for </a:t>
            </a:r>
            <a:r>
              <a:rPr lang="en-US" sz="900" dirty="0" smtClean="0">
                <a:latin typeface="Arial Narrow" pitchFamily="34" charset="0"/>
              </a:rPr>
              <a:t>onward distribution. </a:t>
            </a:r>
            <a:r>
              <a:rPr lang="en-US" sz="900" dirty="0">
                <a:latin typeface="Arial Narrow" pitchFamily="34" charset="0"/>
              </a:rPr>
              <a:t>Disclosure to third parties cannot be made without the prior written consent of Mazars LLP.</a:t>
            </a:r>
            <a:endParaRPr lang="en-GB" sz="900" dirty="0">
              <a:latin typeface="Arial Narrow" pitchFamily="34" charset="0"/>
            </a:endParaRPr>
          </a:p>
          <a:p>
            <a:r>
              <a:rPr lang="en-US" sz="900" dirty="0">
                <a:latin typeface="Arial Narrow" pitchFamily="34" charset="0"/>
              </a:rPr>
              <a:t>Mazars LLP is the UK firm of Mazars, the international advisory and accountancy organisation. Mazars LLP is a limited liability partnership registered in England with registered number OC308299.</a:t>
            </a:r>
            <a:endParaRPr lang="en-GB" sz="900" dirty="0">
              <a:latin typeface="Arial Narrow" pitchFamily="34" charset="0"/>
            </a:endParaRPr>
          </a:p>
          <a:p>
            <a:r>
              <a:rPr lang="en-US" sz="900" dirty="0">
                <a:latin typeface="Arial Narrow" pitchFamily="34" charset="0"/>
              </a:rPr>
              <a:t> </a:t>
            </a:r>
            <a:endParaRPr lang="en-GB" sz="900" dirty="0">
              <a:latin typeface="Arial Narrow" pitchFamily="34" charset="0"/>
            </a:endParaRPr>
          </a:p>
          <a:p>
            <a:r>
              <a:rPr lang="en-US" sz="900" dirty="0">
                <a:latin typeface="Arial Narrow" pitchFamily="34" charset="0"/>
              </a:rPr>
              <a:t>© Mazars LLP 2012</a:t>
            </a:r>
            <a:endParaRPr lang="en-GB" sz="900" dirty="0">
              <a:latin typeface="Arial Narrow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222" r="4106"/>
          <a:stretch/>
        </p:blipFill>
        <p:spPr>
          <a:xfrm flipH="1">
            <a:off x="7238281" y="1700808"/>
            <a:ext cx="1248725" cy="12486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8577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nking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6017</TotalTime>
  <Words>72</Words>
  <Application>Microsoft Macintosh PowerPoint</Application>
  <PresentationFormat>On-screen Show (4:3)</PresentationFormat>
  <Paragraphs>47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Banking PPT Template</vt:lpstr>
      <vt:lpstr>Slide 1</vt:lpstr>
      <vt:lpstr>Slide 2</vt:lpstr>
      <vt:lpstr>Slide 3</vt:lpstr>
      <vt:lpstr>Slide 4</vt:lpstr>
      <vt:lpstr>Slide 5</vt:lpstr>
    </vt:vector>
  </TitlesOfParts>
  <Company>Mazars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MSC03</dc:creator>
  <cp:lastModifiedBy>user</cp:lastModifiedBy>
  <cp:revision>213</cp:revision>
  <cp:lastPrinted>2012-09-24T14:20:05Z</cp:lastPrinted>
  <dcterms:created xsi:type="dcterms:W3CDTF">2012-05-18T07:39:15Z</dcterms:created>
  <dcterms:modified xsi:type="dcterms:W3CDTF">2012-12-05T01:15:11Z</dcterms:modified>
</cp:coreProperties>
</file>